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57" r:id="rId5"/>
    <p:sldId id="1688" r:id="rId6"/>
    <p:sldId id="1687" r:id="rId7"/>
    <p:sldId id="267" r:id="rId8"/>
    <p:sldId id="262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869" autoAdjust="0"/>
  </p:normalViewPr>
  <p:slideViewPr>
    <p:cSldViewPr snapToGrid="0" showGuides="1">
      <p:cViewPr varScale="1">
        <p:scale>
          <a:sx n="44" d="100"/>
          <a:sy n="44" d="100"/>
        </p:scale>
        <p:origin x="1452" y="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072FEB-ED00-4380-B7C1-D4E633A228B7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81B18E-26D7-4FD4-8094-D6443E02E7F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530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B18E-26D7-4FD4-8094-D6443E02E7F9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264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B18E-26D7-4FD4-8094-D6443E02E7F9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060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B18E-26D7-4FD4-8094-D6443E02E7F9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815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B18E-26D7-4FD4-8094-D6443E02E7F9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1746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B18E-26D7-4FD4-8094-D6443E02E7F9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854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B18E-26D7-4FD4-8094-D6443E02E7F9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900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F09B2-B0A7-81F0-2265-1A6226F0A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2CD83-7A24-13ED-F58E-80B8AEAAB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6B493-1ECE-B61D-973C-AD93BFA11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F2CA1-D3BF-C0C2-1595-A7B4B49F6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B18E-26D7-4FD4-8094-D6443E02E7F9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19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B18E-26D7-4FD4-8094-D6443E02E7F9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949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19EB-303C-6763-A456-C17637386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D46DA-EAB6-CE34-AAB0-D66CB6DB5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EF674-3580-AE67-6F8D-4F54CA9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762C1-62B9-A9CF-BFD0-96E3B4CF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DEEF4-6635-6EF5-FA10-7A90B1FE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810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F6CE-8657-BBA9-D2CE-4DF625EF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76CCC-0434-C4EB-551F-74B58F692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EF14-76B6-96AC-2BEE-715BDD9C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EA27-9AE5-704F-7627-0CED51C3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8D55-CE15-47FA-6B87-0BE17FEF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081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A8508-55FB-A7B5-9FC4-658C40F72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88751-116E-14DD-5965-099EFED9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407C9-6ADA-42A6-B607-80124C84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9F14-18D6-8FFD-2EAE-BC888126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666B-C2C1-1B3E-50B6-E69060A5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235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D042-6D6F-7C86-9585-360983E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0240-3607-2288-65C6-5A9E7D247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B78E-3703-BDDA-3260-D3137092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7FC05-34A9-2850-1128-7C5C1B32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31514-350A-0566-B67C-B1ABC89A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160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6544-A273-D50F-138F-72BD8A32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AB905-1D1B-77CA-472D-D893297E5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D5A11-CD9B-9882-0819-1C56DD71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B996-6D05-D670-A638-B8A3B6CE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49E04-C992-F9DF-9262-C17C9071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150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E719-927E-5295-87EB-BFA5BD75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BFF6-C1DF-1461-98D7-6607E0944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CF79A-41CC-8B05-7E50-02466A227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F640E-F2A4-CEA8-DC31-8127A6F6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1934-87B4-F952-C263-CE55D02F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C6F4E-88BE-14B5-4BA4-00D547F0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696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CE74-D48C-C493-48D4-6358962A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202B-7918-30DC-1FAD-5867FCE20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98558-774B-F6CA-A2E8-3095DD1A6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558F0-FC99-A65A-AEDC-12DD8109F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6DB4A-B381-84C7-EAD3-0F6BA2557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A034D-D783-D517-8550-8B216EB3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2D328-1CCB-EF50-97E2-EF3DEF2F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EC24-6E34-F69E-6F8A-38714F9A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725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FDF4-C7BF-51B8-2464-B83EF38D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3B7D8-F2AB-C2ED-F72D-8072C56E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4E08E-1303-2D38-09BB-8434687F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5512D-70A6-C632-4AB1-0A62FF90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121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AE06D-A17F-17EC-A26E-A1A509EE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B30D4-F511-F73A-7127-A21801FD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EFDCD-1F4E-CF1E-6522-D800CE5A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632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148D-BF06-A2C1-F68F-C0608C04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AB7E-7CB0-ECED-6CD0-9683D6BC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34442-BD68-AFA9-A8A7-E9A976B66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8C963-43F8-B230-F291-9517CAAE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A099B-8800-B667-900C-D8A6C531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0C287-2AF7-B0D2-EB21-71FEB4E4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95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5758-46E2-E673-5AC9-B835A5EA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EB75D-C85F-99C6-FE05-DEEFC37F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3A9C0-78A1-D7A6-395D-DB66D9A9B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CC4C1-FA8F-E679-BEBE-2CFED898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333CE-8580-C1D9-A341-F62277A6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C6E9B-7339-4EF0-527E-568D51AC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557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B5BA6-6517-6DBF-3DAB-8B819867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F9A44-4FD8-2392-0FD7-9743BD254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6D337-93B4-4619-42EF-EA92CDE38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DA76F-DC56-4BDF-A078-4B7E605F1724}" type="datetimeFigureOut">
              <a:rPr lang="en-MY" smtClean="0"/>
              <a:t>17/8/2025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34E4-F5C9-18E4-3547-17E99747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C6FC-E63F-D2AE-7D49-6C44C016E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CD41C7-5784-4BF6-B042-69670737EF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421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gallup.com/home.aspx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204C7B-5AA2-0B99-8E2C-4A321F998E62}"/>
              </a:ext>
            </a:extLst>
          </p:cNvPr>
          <p:cNvSpPr/>
          <p:nvPr/>
        </p:nvSpPr>
        <p:spPr>
          <a:xfrm>
            <a:off x="1239389" y="809625"/>
            <a:ext cx="8783114" cy="5128720"/>
          </a:xfrm>
          <a:prstGeom prst="rect">
            <a:avLst/>
          </a:prstGeom>
          <a:solidFill>
            <a:schemeClr val="bg1"/>
          </a:solidFill>
          <a:ln w="130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BF4C9-BE41-9AB6-E405-0869A2A0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59098" y="1225248"/>
            <a:ext cx="7943696" cy="4439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8978C-630B-49D3-83C9-69FAA9D24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008" y="3010879"/>
            <a:ext cx="2575457" cy="18955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C72B42-B2BA-1D7F-BFCF-E3975E46E234}"/>
              </a:ext>
            </a:extLst>
          </p:cNvPr>
          <p:cNvSpPr/>
          <p:nvPr/>
        </p:nvSpPr>
        <p:spPr>
          <a:xfrm>
            <a:off x="9816662" y="4787212"/>
            <a:ext cx="525517" cy="71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F95C1-C741-8DE4-261E-ADD614161149}"/>
              </a:ext>
            </a:extLst>
          </p:cNvPr>
          <p:cNvSpPr txBox="1"/>
          <p:nvPr/>
        </p:nvSpPr>
        <p:spPr>
          <a:xfrm>
            <a:off x="6096000" y="4740192"/>
            <a:ext cx="5205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sz="3200" b="1" dirty="0">
                <a:solidFill>
                  <a:schemeClr val="accent1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DI TEMPAT KERJA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D5F2C5-242C-0FBA-30E3-6810C932EEA2}"/>
              </a:ext>
            </a:extLst>
          </p:cNvPr>
          <p:cNvSpPr/>
          <p:nvPr/>
        </p:nvSpPr>
        <p:spPr>
          <a:xfrm>
            <a:off x="9816662" y="1103086"/>
            <a:ext cx="502986" cy="190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46529-68A3-F167-ADD1-B98258B20C2E}"/>
              </a:ext>
            </a:extLst>
          </p:cNvPr>
          <p:cNvSpPr txBox="1"/>
          <p:nvPr/>
        </p:nvSpPr>
        <p:spPr>
          <a:xfrm>
            <a:off x="5975699" y="1025931"/>
            <a:ext cx="52963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sz="3200" b="1" dirty="0">
                <a:solidFill>
                  <a:schemeClr val="accent1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TRANSFORMASI KEPIMPINAN: MEMAKSIMUMKAN </a:t>
            </a:r>
          </a:p>
          <a:p>
            <a:pPr algn="r"/>
            <a:r>
              <a:rPr lang="en-MY" sz="3200" b="1" dirty="0">
                <a:solidFill>
                  <a:schemeClr val="accent1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NILAI</a:t>
            </a:r>
          </a:p>
        </p:txBody>
      </p:sp>
    </p:spTree>
    <p:extLst>
      <p:ext uri="{BB962C8B-B14F-4D97-AF65-F5344CB8AC3E}">
        <p14:creationId xmlns:p14="http://schemas.microsoft.com/office/powerpoint/2010/main" val="4881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5AD6A2A7-1778-A23A-97F2-B071DF933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98F566-7AD7-3727-E385-008C1828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2" y="512036"/>
            <a:ext cx="6067986" cy="60679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98D9D6-5DAC-6C4B-DD32-FAE03B2FF69E}"/>
              </a:ext>
            </a:extLst>
          </p:cNvPr>
          <p:cNvSpPr txBox="1"/>
          <p:nvPr/>
        </p:nvSpPr>
        <p:spPr>
          <a:xfrm>
            <a:off x="629472" y="4930396"/>
            <a:ext cx="1151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200" b="1" i="1" dirty="0">
                <a:solidFill>
                  <a:schemeClr val="bg1"/>
                </a:solidFill>
                <a:effectLst/>
                <a:latin typeface="-apple-system"/>
              </a:rPr>
              <a:t>BABY </a:t>
            </a:r>
          </a:p>
          <a:p>
            <a:pPr algn="ctr"/>
            <a:r>
              <a:rPr lang="en-MY" sz="1200" b="1" i="1" dirty="0">
                <a:solidFill>
                  <a:schemeClr val="bg1"/>
                </a:solidFill>
                <a:effectLst/>
                <a:latin typeface="-apple-system"/>
              </a:rPr>
              <a:t>BOOMER</a:t>
            </a:r>
            <a:endParaRPr lang="en-MY" sz="1200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8B00B-374D-FAE4-4C46-06EA0BB4A0EB}"/>
              </a:ext>
            </a:extLst>
          </p:cNvPr>
          <p:cNvSpPr txBox="1"/>
          <p:nvPr/>
        </p:nvSpPr>
        <p:spPr>
          <a:xfrm>
            <a:off x="529547" y="5543497"/>
            <a:ext cx="135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1946 – 1964</a:t>
            </a:r>
            <a:endParaRPr lang="en-MY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5A510-82DA-737E-6778-0016E83B8B23}"/>
              </a:ext>
            </a:extLst>
          </p:cNvPr>
          <p:cNvSpPr txBox="1"/>
          <p:nvPr/>
        </p:nvSpPr>
        <p:spPr>
          <a:xfrm>
            <a:off x="629472" y="5931690"/>
            <a:ext cx="1151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/>
                <a:latin typeface="-apple-system"/>
              </a:rPr>
              <a:t>61 – 79 </a:t>
            </a:r>
            <a:r>
              <a:rPr lang="fi-FI" sz="1200" b="1" dirty="0">
                <a:solidFill>
                  <a:schemeClr val="bg1"/>
                </a:solidFill>
                <a:latin typeface="-apple-system"/>
              </a:rPr>
              <a:t>THN</a:t>
            </a:r>
            <a:endParaRPr lang="fi-FI" sz="12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r>
              <a:rPr lang="fi-FI" sz="1200" b="1" dirty="0">
                <a:solidFill>
                  <a:schemeClr val="bg1"/>
                </a:solidFill>
                <a:latin typeface="-apple-system"/>
              </a:rPr>
              <a:t>(2025)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586A0-9231-1ED9-5AF2-C8721019BDBC}"/>
              </a:ext>
            </a:extLst>
          </p:cNvPr>
          <p:cNvSpPr txBox="1"/>
          <p:nvPr/>
        </p:nvSpPr>
        <p:spPr>
          <a:xfrm>
            <a:off x="1781175" y="5543497"/>
            <a:ext cx="135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1965 – 1980</a:t>
            </a:r>
            <a:endParaRPr lang="en-MY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29DB2-9FEF-BBAA-FF38-908A5B634134}"/>
              </a:ext>
            </a:extLst>
          </p:cNvPr>
          <p:cNvSpPr txBox="1"/>
          <p:nvPr/>
        </p:nvSpPr>
        <p:spPr>
          <a:xfrm>
            <a:off x="2987688" y="5543497"/>
            <a:ext cx="135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1981 – </a:t>
            </a:r>
            <a:r>
              <a:rPr lang="fi-FI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1996</a:t>
            </a:r>
            <a:endParaRPr lang="en-MY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B12B4F-6C32-E9F2-05B7-A4D2E08EF585}"/>
              </a:ext>
            </a:extLst>
          </p:cNvPr>
          <p:cNvSpPr txBox="1"/>
          <p:nvPr/>
        </p:nvSpPr>
        <p:spPr>
          <a:xfrm>
            <a:off x="4239316" y="5543497"/>
            <a:ext cx="135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1997 – 2012</a:t>
            </a:r>
            <a:endParaRPr lang="en-MY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988258-A024-76B0-986F-7B3C2E93F021}"/>
              </a:ext>
            </a:extLst>
          </p:cNvPr>
          <p:cNvSpPr txBox="1"/>
          <p:nvPr/>
        </p:nvSpPr>
        <p:spPr>
          <a:xfrm>
            <a:off x="5420224" y="5543497"/>
            <a:ext cx="135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2013 - 2024</a:t>
            </a:r>
            <a:endParaRPr lang="en-MY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E5DFE-9412-6777-BDB2-A18C3FDA22E5}"/>
              </a:ext>
            </a:extLst>
          </p:cNvPr>
          <p:cNvSpPr txBox="1"/>
          <p:nvPr/>
        </p:nvSpPr>
        <p:spPr>
          <a:xfrm>
            <a:off x="1835985" y="5931690"/>
            <a:ext cx="1151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/>
                <a:latin typeface="-apple-system"/>
              </a:rPr>
              <a:t>45 – 60 </a:t>
            </a:r>
            <a:r>
              <a:rPr lang="fi-FI" sz="1200" b="1" dirty="0">
                <a:solidFill>
                  <a:schemeClr val="bg1"/>
                </a:solidFill>
                <a:latin typeface="-apple-system"/>
              </a:rPr>
              <a:t>THN</a:t>
            </a:r>
            <a:endParaRPr lang="fi-FI" sz="12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r>
              <a:rPr lang="fi-FI" sz="1200" b="1" dirty="0">
                <a:solidFill>
                  <a:schemeClr val="bg1"/>
                </a:solidFill>
                <a:latin typeface="-apple-system"/>
              </a:rPr>
              <a:t>(2025)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FD3AD2-9D8D-85C6-5830-F9F744864AA0}"/>
              </a:ext>
            </a:extLst>
          </p:cNvPr>
          <p:cNvSpPr txBox="1"/>
          <p:nvPr/>
        </p:nvSpPr>
        <p:spPr>
          <a:xfrm>
            <a:off x="3087612" y="5931690"/>
            <a:ext cx="1151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/>
                <a:latin typeface="-apple-system"/>
              </a:rPr>
              <a:t>29 – 44 </a:t>
            </a:r>
            <a:r>
              <a:rPr lang="fi-FI" sz="1200" b="1" dirty="0">
                <a:solidFill>
                  <a:schemeClr val="bg1"/>
                </a:solidFill>
                <a:latin typeface="-apple-system"/>
              </a:rPr>
              <a:t>THN</a:t>
            </a:r>
            <a:endParaRPr lang="fi-FI" sz="12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r>
              <a:rPr lang="fi-FI" sz="1200" b="1" dirty="0">
                <a:solidFill>
                  <a:schemeClr val="bg1"/>
                </a:solidFill>
                <a:latin typeface="-apple-system"/>
              </a:rPr>
              <a:t>(2025)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0420E6-C060-B685-DB58-02C23A13E82A}"/>
              </a:ext>
            </a:extLst>
          </p:cNvPr>
          <p:cNvSpPr txBox="1"/>
          <p:nvPr/>
        </p:nvSpPr>
        <p:spPr>
          <a:xfrm>
            <a:off x="4339239" y="5931690"/>
            <a:ext cx="1151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/>
                <a:latin typeface="-apple-system"/>
              </a:rPr>
              <a:t>13 – 28 </a:t>
            </a:r>
            <a:r>
              <a:rPr lang="fi-FI" sz="1200" b="1" dirty="0">
                <a:solidFill>
                  <a:schemeClr val="bg1"/>
                </a:solidFill>
                <a:latin typeface="-apple-system"/>
              </a:rPr>
              <a:t>THN</a:t>
            </a:r>
            <a:endParaRPr lang="fi-FI" sz="12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r>
              <a:rPr lang="fi-FI" sz="1200" b="1" dirty="0">
                <a:solidFill>
                  <a:schemeClr val="bg1"/>
                </a:solidFill>
                <a:latin typeface="-apple-system"/>
              </a:rPr>
              <a:t>(2025)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2D931-573E-D981-63A4-67386F2F56BB}"/>
              </a:ext>
            </a:extLst>
          </p:cNvPr>
          <p:cNvSpPr txBox="1"/>
          <p:nvPr/>
        </p:nvSpPr>
        <p:spPr>
          <a:xfrm>
            <a:off x="5545752" y="5931690"/>
            <a:ext cx="1151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i="0" dirty="0">
                <a:solidFill>
                  <a:schemeClr val="bg1"/>
                </a:solidFill>
                <a:effectLst/>
                <a:latin typeface="-apple-system"/>
              </a:rPr>
              <a:t>1 – 12 </a:t>
            </a:r>
            <a:r>
              <a:rPr lang="fi-FI" sz="1200" b="1" dirty="0">
                <a:solidFill>
                  <a:schemeClr val="bg1"/>
                </a:solidFill>
                <a:latin typeface="-apple-system"/>
              </a:rPr>
              <a:t>THN</a:t>
            </a:r>
            <a:endParaRPr lang="fi-FI" sz="12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ctr"/>
            <a:r>
              <a:rPr lang="fi-FI" sz="1200" b="1" dirty="0">
                <a:solidFill>
                  <a:schemeClr val="bg1"/>
                </a:solidFill>
                <a:latin typeface="-apple-system"/>
              </a:rPr>
              <a:t>(2025)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E15AA4-94EC-3A2C-3D14-8CF53BA817E7}"/>
              </a:ext>
            </a:extLst>
          </p:cNvPr>
          <p:cNvSpPr txBox="1"/>
          <p:nvPr/>
        </p:nvSpPr>
        <p:spPr>
          <a:xfrm>
            <a:off x="1881099" y="4930396"/>
            <a:ext cx="1151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200" b="1" i="1" dirty="0">
                <a:solidFill>
                  <a:schemeClr val="bg1"/>
                </a:solidFill>
                <a:effectLst/>
                <a:latin typeface="-apple-system"/>
              </a:rPr>
              <a:t>GEN X</a:t>
            </a:r>
            <a:endParaRPr lang="en-MY" sz="1200" i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A69293-9A50-89F9-3A55-F5FB1C2C1352}"/>
              </a:ext>
            </a:extLst>
          </p:cNvPr>
          <p:cNvSpPr txBox="1"/>
          <p:nvPr/>
        </p:nvSpPr>
        <p:spPr>
          <a:xfrm>
            <a:off x="3113847" y="4930396"/>
            <a:ext cx="1151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200" b="1" i="1" dirty="0">
                <a:solidFill>
                  <a:schemeClr val="bg1"/>
                </a:solidFill>
                <a:effectLst/>
                <a:latin typeface="-apple-system"/>
              </a:rPr>
              <a:t>GEN Y (MILLENNIALS)</a:t>
            </a:r>
            <a:endParaRPr lang="en-MY" sz="1200" i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DCA9A3-EDBE-3DDA-A85E-2DEAE95CCF4B}"/>
              </a:ext>
            </a:extLst>
          </p:cNvPr>
          <p:cNvSpPr txBox="1"/>
          <p:nvPr/>
        </p:nvSpPr>
        <p:spPr>
          <a:xfrm>
            <a:off x="4284429" y="4930396"/>
            <a:ext cx="1151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200" b="1" i="1" dirty="0">
                <a:solidFill>
                  <a:schemeClr val="bg1"/>
                </a:solidFill>
                <a:effectLst/>
                <a:latin typeface="-apple-system"/>
              </a:rPr>
              <a:t>GEN Z</a:t>
            </a:r>
            <a:endParaRPr lang="en-MY" sz="1200" i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F0312C-DD73-AFEC-909A-D612110F1C7E}"/>
              </a:ext>
            </a:extLst>
          </p:cNvPr>
          <p:cNvSpPr txBox="1"/>
          <p:nvPr/>
        </p:nvSpPr>
        <p:spPr>
          <a:xfrm>
            <a:off x="5545581" y="4930396"/>
            <a:ext cx="1151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200" b="1" i="1" dirty="0">
                <a:solidFill>
                  <a:schemeClr val="bg1"/>
                </a:solidFill>
                <a:effectLst/>
                <a:latin typeface="-apple-system"/>
              </a:rPr>
              <a:t>GEN ALPHA</a:t>
            </a:r>
            <a:endParaRPr lang="en-MY" sz="1200" i="1" dirty="0">
              <a:solidFill>
                <a:schemeClr val="bg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AA481A9-7007-DD99-73F8-26DDCDCA5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586" y="534759"/>
            <a:ext cx="4835867" cy="60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5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5 Karakteristik Gen Z yang Wajib Diketahui Praktisi Komunikasi | Humas  Indonesia">
            <a:extLst>
              <a:ext uri="{FF2B5EF4-FFF2-40B4-BE49-F238E27FC236}">
                <a16:creationId xmlns:a16="http://schemas.microsoft.com/office/drawing/2014/main" id="{098F7254-4630-96F0-DB59-445DAFAF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35" y="2315687"/>
            <a:ext cx="3479471" cy="38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A8C66-AEBF-5F8F-21A9-CE45A49937EB}"/>
              </a:ext>
            </a:extLst>
          </p:cNvPr>
          <p:cNvSpPr txBox="1"/>
          <p:nvPr/>
        </p:nvSpPr>
        <p:spPr>
          <a:xfrm>
            <a:off x="2339439" y="2077967"/>
            <a:ext cx="5221517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/>
              <a:t>KURANG ETIKA KERJA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/>
              <a:t>KESUKARAN BEKERJA SECARA BERDIKARI TANPA PENGAWASAN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/>
              <a:t>KESUKARAN MENANGANI TEKANAN KERJA &amp; DAYA TAHAN EMOSI YANG RENDAH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/>
              <a:t>KEENGGANAN MENERIMA MAKLUM BALAS NEGATIF &amp; SENSITIVITI TINGGI TERHADAP KRITIKAN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/>
              <a:t>KESUKARAN MENYESUAIKAN DIRI DENGAN BUDAYA KERJA TRADISIONAL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45A24-B5F7-0F4E-F61C-68E0AFB99EF4}"/>
              </a:ext>
            </a:extLst>
          </p:cNvPr>
          <p:cNvSpPr txBox="1"/>
          <p:nvPr/>
        </p:nvSpPr>
        <p:spPr>
          <a:xfrm>
            <a:off x="3158837" y="562964"/>
            <a:ext cx="43582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000" b="1" dirty="0"/>
              <a:t>PENGURUS MENGHADAPI KESUKARAN UNTUK BEKERJA DENGAN PEKERJA GENERASI Z </a:t>
            </a:r>
            <a:r>
              <a:rPr lang="en-MY" dirty="0"/>
              <a:t>– </a:t>
            </a:r>
            <a:r>
              <a:rPr lang="en-MY" sz="1600" dirty="0"/>
              <a:t>KAJIAN RESUMEBUILDER.COM </a:t>
            </a:r>
            <a:endParaRPr lang="en-MY" dirty="0"/>
          </a:p>
        </p:txBody>
      </p:sp>
      <p:sp>
        <p:nvSpPr>
          <p:cNvPr id="10" name="AutoShape 12" descr="Home">
            <a:extLst>
              <a:ext uri="{FF2B5EF4-FFF2-40B4-BE49-F238E27FC236}">
                <a16:creationId xmlns:a16="http://schemas.microsoft.com/office/drawing/2014/main" id="{39942310-0047-64CC-4DAC-0B3C271E1B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2" name="Picture 10" descr="Milenial, Gen Z lebih berani minta gaji tinggi - Sinar Harian">
            <a:extLst>
              <a:ext uri="{FF2B5EF4-FFF2-40B4-BE49-F238E27FC236}">
                <a16:creationId xmlns:a16="http://schemas.microsoft.com/office/drawing/2014/main" id="{0B48D141-B2CC-8C86-6583-7ABB8999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69" y="350323"/>
            <a:ext cx="3847036" cy="29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E888FEF-0A0D-F43D-2803-085DC959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69" y="3607423"/>
            <a:ext cx="3847036" cy="29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9DD845-50BB-5695-FD8F-D5A767548DBB}"/>
              </a:ext>
            </a:extLst>
          </p:cNvPr>
          <p:cNvSpPr txBox="1"/>
          <p:nvPr/>
        </p:nvSpPr>
        <p:spPr>
          <a:xfrm>
            <a:off x="415636" y="350323"/>
            <a:ext cx="3538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600" b="1" dirty="0">
                <a:latin typeface="72 Black" panose="020B0A04030603020204" pitchFamily="34" charset="0"/>
                <a:cs typeface="72 Black" panose="020B0A04030603020204" pitchFamily="34" charset="0"/>
              </a:rPr>
              <a:t>75%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E87995-93E0-3F0C-1D78-6C9F58C4E9D4}"/>
              </a:ext>
            </a:extLst>
          </p:cNvPr>
          <p:cNvSpPr/>
          <p:nvPr/>
        </p:nvSpPr>
        <p:spPr>
          <a:xfrm>
            <a:off x="261257" y="350323"/>
            <a:ext cx="7469579" cy="15053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E1C488D-E9C4-C822-EF8B-45004695282A}"/>
              </a:ext>
            </a:extLst>
          </p:cNvPr>
          <p:cNvSpPr/>
          <p:nvPr/>
        </p:nvSpPr>
        <p:spPr>
          <a:xfrm>
            <a:off x="261257" y="1919983"/>
            <a:ext cx="7469579" cy="45876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84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lup">
            <a:extLst>
              <a:ext uri="{FF2B5EF4-FFF2-40B4-BE49-F238E27FC236}">
                <a16:creationId xmlns:a16="http://schemas.microsoft.com/office/drawing/2014/main" id="{9C0FCECE-87DF-8951-D937-DD220148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9" y="1777898"/>
            <a:ext cx="1757594" cy="4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llup">
            <a:extLst>
              <a:ext uri="{FF2B5EF4-FFF2-40B4-BE49-F238E27FC236}">
                <a16:creationId xmlns:a16="http://schemas.microsoft.com/office/drawing/2014/main" id="{C319B0D2-DB48-21DF-CDA3-C23DC305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2" y="622856"/>
            <a:ext cx="1086431" cy="10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5B973-66EC-D7CA-8E7D-348A584D9B3B}"/>
              </a:ext>
            </a:extLst>
          </p:cNvPr>
          <p:cNvSpPr txBox="1"/>
          <p:nvPr/>
        </p:nvSpPr>
        <p:spPr>
          <a:xfrm>
            <a:off x="2141613" y="154155"/>
            <a:ext cx="803290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MY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GALLUP (2022)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KESEIMBANGAN ANTARA KERJA &amp; KEHIDUPAN (54%)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FLEKSIBILITI WAKTU KERJA (75%)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BEKERJA SECARA HIBRID (77%)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PELUANG UNTUK BELAJAR DAN MEMAJUKAN KERJAYA (87%)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68A6A-DD52-0A89-C76B-7E5859288CA4}"/>
              </a:ext>
            </a:extLst>
          </p:cNvPr>
          <p:cNvSpPr txBox="1"/>
          <p:nvPr/>
        </p:nvSpPr>
        <p:spPr>
          <a:xfrm>
            <a:off x="134021" y="2206001"/>
            <a:ext cx="225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25"/>
              </a:spcBef>
              <a:buNone/>
            </a:pPr>
            <a:r>
              <a:rPr lang="en-MY" sz="1200" b="1" i="0" strike="noStrike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WORKPLACE CONSULTING &amp; GLOBAL RESEARCH</a:t>
            </a:r>
            <a:endParaRPr lang="en-MY" sz="1200" b="1" i="0" strike="noStrike" dirty="0">
              <a:solidFill>
                <a:schemeClr val="accent6"/>
              </a:solidFill>
              <a:effectLst/>
              <a:latin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B89FED9-1B33-870E-3706-437FA0AB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80" y="2487522"/>
            <a:ext cx="225759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9CD7A-431A-574E-EEEB-BAFFAF67BBE2}"/>
              </a:ext>
            </a:extLst>
          </p:cNvPr>
          <p:cNvSpPr txBox="1"/>
          <p:nvPr/>
        </p:nvSpPr>
        <p:spPr>
          <a:xfrm>
            <a:off x="6096001" y="3221273"/>
            <a:ext cx="571198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MY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DELOITTE (2022)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AKAN BEKERJA UNTUK ORGANISASI YANG BERTENTANGAN DENGAN NILAI MEREKA (54%)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MERASA </a:t>
            </a:r>
            <a:r>
              <a:rPr lang="en-MY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 </a:t>
            </a:r>
            <a:r>
              <a:rPr lang="en-MY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TEMPAT KERJA (52%)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MENINGGALAKAN PEKERJAAN YANG MEMBERI KESAN NEGATIF KEPADA KESEJAHTERAAN (50%)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7AEE0-66C5-E44E-FE46-77007EEB513F}"/>
              </a:ext>
            </a:extLst>
          </p:cNvPr>
          <p:cNvSpPr txBox="1"/>
          <p:nvPr/>
        </p:nvSpPr>
        <p:spPr>
          <a:xfrm>
            <a:off x="384020" y="2915704"/>
            <a:ext cx="5436210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MY" sz="2000" b="1" dirty="0"/>
              <a:t>KAJIAN PERKARA YANG MENAJDI KEUTAMAAN KALANGAN PEKERJA GEN Z </a:t>
            </a:r>
            <a:endParaRPr lang="en-MY" sz="2000" dirty="0"/>
          </a:p>
        </p:txBody>
      </p:sp>
      <p:pic>
        <p:nvPicPr>
          <p:cNvPr id="1032" name="Picture 8" descr="Meet our 10 Malaysian Gen-Z rising talents in The Z List 2021">
            <a:extLst>
              <a:ext uri="{FF2B5EF4-FFF2-40B4-BE49-F238E27FC236}">
                <a16:creationId xmlns:a16="http://schemas.microsoft.com/office/drawing/2014/main" id="{4C138106-E63B-C1F7-F4F8-0337BB2F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0" y="3858623"/>
            <a:ext cx="5436210" cy="26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1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ELAN STRATEGIK PENDIGITALAN SEKTOR AWAM 2021-2025 (VERSI BETA) – PERJASA">
            <a:extLst>
              <a:ext uri="{FF2B5EF4-FFF2-40B4-BE49-F238E27FC236}">
                <a16:creationId xmlns:a16="http://schemas.microsoft.com/office/drawing/2014/main" id="{08EEA3F1-1839-B8A4-AD62-DADFD6F9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957943"/>
            <a:ext cx="3963760" cy="44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4E9E0-2E59-78AF-E858-3909AEA1CD70}"/>
              </a:ext>
            </a:extLst>
          </p:cNvPr>
          <p:cNvSpPr txBox="1"/>
          <p:nvPr/>
        </p:nvSpPr>
        <p:spPr>
          <a:xfrm>
            <a:off x="706874" y="343264"/>
            <a:ext cx="6249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/>
              <a:t>MENEROKA POTENSI GENERASI Z – </a:t>
            </a:r>
            <a:r>
              <a:rPr lang="en-MY" sz="2800" b="1" i="1" dirty="0"/>
              <a:t>DIGITAL NATIVE</a:t>
            </a:r>
          </a:p>
        </p:txBody>
      </p:sp>
      <p:pic>
        <p:nvPicPr>
          <p:cNvPr id="6154" name="Picture 10" descr="Strengths And Preferences Of Gen Z">
            <a:extLst>
              <a:ext uri="{FF2B5EF4-FFF2-40B4-BE49-F238E27FC236}">
                <a16:creationId xmlns:a16="http://schemas.microsoft.com/office/drawing/2014/main" id="{EF2667FB-1AE3-1BC7-6B4F-D6AC44CF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2325"/>
            <a:ext cx="6739716" cy="41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F76FC3AC-17B0-7238-9D91-8E0AB09DBF9D}"/>
              </a:ext>
            </a:extLst>
          </p:cNvPr>
          <p:cNvSpPr/>
          <p:nvPr/>
        </p:nvSpPr>
        <p:spPr>
          <a:xfrm>
            <a:off x="6534151" y="2252067"/>
            <a:ext cx="841828" cy="294805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64757-AC54-5CB7-B942-8BFD71D8F6A7}"/>
              </a:ext>
            </a:extLst>
          </p:cNvPr>
          <p:cNvSpPr txBox="1"/>
          <p:nvPr/>
        </p:nvSpPr>
        <p:spPr>
          <a:xfrm>
            <a:off x="6386286" y="5588612"/>
            <a:ext cx="568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>
                <a:solidFill>
                  <a:srgbClr val="C00000"/>
                </a:solidFill>
              </a:rPr>
              <a:t>GENERASI Z MAHIR DIGITAL, </a:t>
            </a:r>
          </a:p>
          <a:p>
            <a:pPr algn="ctr"/>
            <a:r>
              <a:rPr lang="en-MY" sz="2400" b="1" dirty="0">
                <a:solidFill>
                  <a:srgbClr val="C00000"/>
                </a:solidFill>
              </a:rPr>
              <a:t>JAMIN SEKTOR AWAM KALIS CABARAN</a:t>
            </a:r>
          </a:p>
        </p:txBody>
      </p:sp>
    </p:spTree>
    <p:extLst>
      <p:ext uri="{BB962C8B-B14F-4D97-AF65-F5344CB8AC3E}">
        <p14:creationId xmlns:p14="http://schemas.microsoft.com/office/powerpoint/2010/main" val="412928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0A9D-AA83-CB38-4649-5D7D2974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E8EA-0C42-B258-11A0-A7DC5691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13A50-8191-C050-DA3A-FA2194BA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Alizi Alias (2025)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412F2-B183-C077-02A6-3D1D5DEF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2ED2-5BB7-4CC1-9739-EDBF5F9B5E57}" type="slidenum">
              <a:rPr lang="en-MY" smtClean="0"/>
              <a:t>6</a:t>
            </a:fld>
            <a:endParaRPr lang="en-MY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2B331EB-FFEC-2268-8AA8-82BA44B2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0B3F2-1E2A-B0AD-A3D2-A2E6041E3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1E3E47-289C-02B4-67F8-37234672EBB8}"/>
              </a:ext>
            </a:extLst>
          </p:cNvPr>
          <p:cNvSpPr txBox="1"/>
          <p:nvPr/>
        </p:nvSpPr>
        <p:spPr>
          <a:xfrm>
            <a:off x="265761" y="780400"/>
            <a:ext cx="11660478" cy="60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Pemimpin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mengintegrasikan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Z dengan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berkesan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walaupun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keperluan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perspektif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mereka yang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berbeza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 Juga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dengan orang yang lebih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terutamanya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berbeza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majikan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boleh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diri untuk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merapatkan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jurang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dan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tempat kerja </a:t>
            </a:r>
            <a:r>
              <a:rPr lang="en-MY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tradisional</a:t>
            </a:r>
            <a:r>
              <a:rPr lang="en-MY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Walaupun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cabaran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unik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dalam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menguruskan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kalangan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Z, mereka juga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sebagai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pemimpin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boleh 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meneroka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Z untuk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Jika berlaku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konflik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dalam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perbezaan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 Terutamanya Gen X dan Gen Z,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adakah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Milenial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tau Gen Y boleh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sebagai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jambatan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Z dengan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X dan </a:t>
            </a:r>
            <a:r>
              <a:rPr lang="en-MY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boomers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B3223-ACB7-11DC-002F-D03510C47691}"/>
              </a:ext>
            </a:extLst>
          </p:cNvPr>
          <p:cNvSpPr txBox="1"/>
          <p:nvPr/>
        </p:nvSpPr>
        <p:spPr>
          <a:xfrm>
            <a:off x="2423886" y="188686"/>
            <a:ext cx="805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SOALAN MODERATOR KEPADA PANEL YBRS DR ALIZI</a:t>
            </a:r>
          </a:p>
        </p:txBody>
      </p:sp>
    </p:spTree>
    <p:extLst>
      <p:ext uri="{BB962C8B-B14F-4D97-AF65-F5344CB8AC3E}">
        <p14:creationId xmlns:p14="http://schemas.microsoft.com/office/powerpoint/2010/main" val="86684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399D8C-C36B-B6E5-9E9D-BB94DCBB001A}"/>
              </a:ext>
            </a:extLst>
          </p:cNvPr>
          <p:cNvSpPr txBox="1"/>
          <p:nvPr/>
        </p:nvSpPr>
        <p:spPr>
          <a:xfrm>
            <a:off x="313809" y="416411"/>
            <a:ext cx="11442762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Jabatan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Awam telah 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Garis Panduan Pembudayaan Keseronokan Bekerja Sektor Awam sebagai salah satu 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Agenda Reformasi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Awam 2024 – 2030.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Keseronokan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dalam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bagi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keberhasilan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kerja yang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cemerlang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Tangani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mental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tingkatkan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produktiviti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negara bukan hanya kepada Gen Z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malah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keseluruhannya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Gen X dan Gen Y. Apa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mengurus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cabaran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emosi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dengan lebih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berkesan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Personaliti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kini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mungkin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didikan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ibubapa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Ibubapa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terlalu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melindungi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boleh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menghadkan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tahan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kebebasan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sehingga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personaliti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tips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panduan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yang sebagai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ibubapa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dalam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mendidik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dalam zaman digital?</a:t>
            </a:r>
          </a:p>
        </p:txBody>
      </p:sp>
    </p:spTree>
    <p:extLst>
      <p:ext uri="{BB962C8B-B14F-4D97-AF65-F5344CB8AC3E}">
        <p14:creationId xmlns:p14="http://schemas.microsoft.com/office/powerpoint/2010/main" val="233695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482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72 Black</vt:lpstr>
      <vt:lpstr>-apple-system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Ahmad Shukri Bin Abdul Gani</dc:creator>
  <cp:lastModifiedBy>Dr. Ahmad Shukri Bin Abdul Gani</cp:lastModifiedBy>
  <cp:revision>17</cp:revision>
  <cp:lastPrinted>2025-08-10T04:14:31Z</cp:lastPrinted>
  <dcterms:created xsi:type="dcterms:W3CDTF">2025-08-09T00:38:36Z</dcterms:created>
  <dcterms:modified xsi:type="dcterms:W3CDTF">2025-08-17T01:09:26Z</dcterms:modified>
</cp:coreProperties>
</file>