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0"/>
  </p:notesMasterIdLst>
  <p:sldIdLst>
    <p:sldId id="2147481517" r:id="rId6"/>
    <p:sldId id="2147481183" r:id="rId7"/>
    <p:sldId id="2147481466" r:id="rId8"/>
    <p:sldId id="2147481526" r:id="rId9"/>
    <p:sldId id="2147481805" r:id="rId10"/>
    <p:sldId id="2147481806" r:id="rId11"/>
    <p:sldId id="2147481449" r:id="rId12"/>
    <p:sldId id="2147481472" r:id="rId13"/>
    <p:sldId id="2147481545" r:id="rId14"/>
    <p:sldId id="2147481481" r:id="rId15"/>
    <p:sldId id="2147481159" r:id="rId16"/>
    <p:sldId id="2147481160" r:id="rId17"/>
    <p:sldId id="2147481177" r:id="rId18"/>
    <p:sldId id="214748180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EF3"/>
    <a:srgbClr val="FFFBEF"/>
    <a:srgbClr val="215F9A"/>
    <a:srgbClr val="FFD54F"/>
    <a:srgbClr val="F8F3FB"/>
    <a:srgbClr val="E7F6FF"/>
    <a:srgbClr val="FFFFFF"/>
    <a:srgbClr val="B21E1E"/>
    <a:srgbClr val="841616"/>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AC9ED-33CE-574A-958D-749802155B5A}" v="163" dt="2025-08-13T10:02:03.289"/>
    <p1510:client id="{263983FA-5BF4-4305-12A8-29B4BEC0A693}" v="75" dt="2025-08-13T06:55:19.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3"/>
  </p:normalViewPr>
  <p:slideViewPr>
    <p:cSldViewPr snapToGrid="0">
      <p:cViewPr varScale="1">
        <p:scale>
          <a:sx n="101" d="100"/>
          <a:sy n="101" d="100"/>
        </p:scale>
        <p:origin x="10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457B2-A305-487F-AB44-52FBA1FF76FB}" type="datetimeFigureOut">
              <a:rPr lang="en-US" smtClean="0"/>
              <a:t>8/13/25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4CDE8-237F-4395-B81F-3B686B486E16}" type="slidenum">
              <a:rPr lang="en-US" smtClean="0"/>
              <a:t>‹#›</a:t>
            </a:fld>
            <a:endParaRPr lang="en-US"/>
          </a:p>
        </p:txBody>
      </p:sp>
    </p:spTree>
    <p:extLst>
      <p:ext uri="{BB962C8B-B14F-4D97-AF65-F5344CB8AC3E}">
        <p14:creationId xmlns:p14="http://schemas.microsoft.com/office/powerpoint/2010/main" val="425429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E4CDE8-237F-4395-B81F-3B686B486E16}" type="slidenum">
              <a:rPr lang="en-US" smtClean="0"/>
              <a:t>1</a:t>
            </a:fld>
            <a:endParaRPr lang="en-US"/>
          </a:p>
        </p:txBody>
      </p:sp>
    </p:spTree>
    <p:extLst>
      <p:ext uri="{BB962C8B-B14F-4D97-AF65-F5344CB8AC3E}">
        <p14:creationId xmlns:p14="http://schemas.microsoft.com/office/powerpoint/2010/main" val="2453055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FC70-63C6-1FB6-E782-E4E824B62B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A9330-D6A7-147B-9AD9-DC9E1949F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F4046-1412-CB4B-320D-1892DBC30101}"/>
              </a:ext>
            </a:extLst>
          </p:cNvPr>
          <p:cNvSpPr>
            <a:spLocks noGrp="1"/>
          </p:cNvSpPr>
          <p:nvPr>
            <p:ph type="body" idx="1"/>
          </p:nvPr>
        </p:nvSpPr>
        <p:spPr/>
        <p:txBody>
          <a:bodyPr/>
          <a:lstStyle/>
          <a:p>
            <a:pPr marL="228600" indent="-228600">
              <a:buAutoNum type="arabicPeriod"/>
            </a:pPr>
            <a:endParaRPr lang="en-US" sz="1200"/>
          </a:p>
          <a:p>
            <a:pPr marL="228600" indent="-228600">
              <a:buAutoNum type="arabicPeriod"/>
            </a:pPr>
            <a:endParaRPr lang="en-US" sz="1200"/>
          </a:p>
          <a:p>
            <a:pPr marL="228600" indent="-228600">
              <a:buAutoNum type="arabicPeriod"/>
            </a:pPr>
            <a:endParaRPr lang="en-US"/>
          </a:p>
        </p:txBody>
      </p:sp>
      <p:sp>
        <p:nvSpPr>
          <p:cNvPr id="4" name="Slide Number Placeholder 3">
            <a:extLst>
              <a:ext uri="{FF2B5EF4-FFF2-40B4-BE49-F238E27FC236}">
                <a16:creationId xmlns:a16="http://schemas.microsoft.com/office/drawing/2014/main" id="{7C2E72DE-611D-C0D3-5F2E-D91CA28604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C3EE0E-E94C-4EFD-AF33-0C1D88973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717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80757-4390-CD4E-9826-3B0F4DAD8B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14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MY"/>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80757-4390-CD4E-9826-3B0F4DAD8B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31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80757-4390-CD4E-9826-3B0F4DAD8B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14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0CB88-D53A-B34F-316C-2828880FA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370CB-7743-6967-8542-81649C367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660525-666F-7F77-5229-5C3C72CB0382}"/>
              </a:ext>
            </a:extLst>
          </p:cNvPr>
          <p:cNvSpPr>
            <a:spLocks noGrp="1"/>
          </p:cNvSpPr>
          <p:nvPr>
            <p:ph type="body" idx="1"/>
          </p:nvPr>
        </p:nvSpPr>
        <p:spPr/>
        <p:txBody>
          <a:bodyPr/>
          <a:lstStyle/>
          <a:p>
            <a:endParaRPr lang="en-MY" dirty="0"/>
          </a:p>
        </p:txBody>
      </p:sp>
      <p:sp>
        <p:nvSpPr>
          <p:cNvPr id="4" name="Slide Number Placeholder 3">
            <a:extLst>
              <a:ext uri="{FF2B5EF4-FFF2-40B4-BE49-F238E27FC236}">
                <a16:creationId xmlns:a16="http://schemas.microsoft.com/office/drawing/2014/main" id="{89AFDA6B-AE50-97A2-27CF-2631838D82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80757-4390-CD4E-9826-3B0F4DAD8B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36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8D580-9905-A2E3-693C-EA682B586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C95388-141B-A038-13A5-BEC60F340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EC6E93-A268-2BD8-2446-9C51154F7732}"/>
              </a:ext>
            </a:extLst>
          </p:cNvPr>
          <p:cNvSpPr>
            <a:spLocks noGrp="1"/>
          </p:cNvSpPr>
          <p:nvPr>
            <p:ph type="body" idx="1"/>
          </p:nvPr>
        </p:nvSpPr>
        <p:spPr/>
        <p:txBody>
          <a:bodyPr/>
          <a:lstStyle/>
          <a:p>
            <a:pPr marL="228600" indent="-228600">
              <a:buAutoNum type="arabicPeriod"/>
            </a:pPr>
            <a:endParaRPr lang="en-US" sz="1200"/>
          </a:p>
          <a:p>
            <a:pPr marL="228600" indent="-228600">
              <a:buAutoNum type="arabicPeriod"/>
            </a:pPr>
            <a:endParaRPr lang="en-US" sz="1200"/>
          </a:p>
          <a:p>
            <a:pPr marL="228600" indent="-228600">
              <a:buAutoNum type="arabicPeriod"/>
            </a:pPr>
            <a:endParaRPr lang="en-US"/>
          </a:p>
        </p:txBody>
      </p:sp>
      <p:sp>
        <p:nvSpPr>
          <p:cNvPr id="4" name="Slide Number Placeholder 3">
            <a:extLst>
              <a:ext uri="{FF2B5EF4-FFF2-40B4-BE49-F238E27FC236}">
                <a16:creationId xmlns:a16="http://schemas.microsoft.com/office/drawing/2014/main" id="{5D7037B6-0B83-FA9C-86C2-A10D9EA58A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C3EE0E-E94C-4EFD-AF33-0C1D88973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16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MY"/>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80757-4390-CD4E-9826-3B0F4DAD8B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4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907B9-75CD-EA06-A4A1-7F9EDDA29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D7CA4-0BB4-E10F-2164-226FD807A0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A6D8D-38C9-F18E-2DF6-C57C3FD07AB7}"/>
              </a:ext>
            </a:extLst>
          </p:cNvPr>
          <p:cNvSpPr>
            <a:spLocks noGrp="1"/>
          </p:cNvSpPr>
          <p:nvPr>
            <p:ph type="body" idx="1"/>
          </p:nvPr>
        </p:nvSpPr>
        <p:spPr/>
        <p:txBody>
          <a:bodyPr/>
          <a:lstStyle/>
          <a:p>
            <a:endParaRPr lang="en-MY"/>
          </a:p>
        </p:txBody>
      </p:sp>
      <p:sp>
        <p:nvSpPr>
          <p:cNvPr id="4" name="Slide Number Placeholder 3">
            <a:extLst>
              <a:ext uri="{FF2B5EF4-FFF2-40B4-BE49-F238E27FC236}">
                <a16:creationId xmlns:a16="http://schemas.microsoft.com/office/drawing/2014/main" id="{B75C5DE7-0056-92A8-BD83-EEE29CF023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80757-4390-CD4E-9826-3B0F4DAD8B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107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55C87-4966-CCB7-044B-1681FD8F4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03719-2FF3-C484-73D4-57F258C67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A4BD92-B5DC-26DD-39FB-DE6CE9579563}"/>
              </a:ext>
            </a:extLst>
          </p:cNvPr>
          <p:cNvSpPr>
            <a:spLocks noGrp="1"/>
          </p:cNvSpPr>
          <p:nvPr>
            <p:ph type="body" idx="1"/>
          </p:nvPr>
        </p:nvSpPr>
        <p:spPr/>
        <p:txBody>
          <a:bodyPr/>
          <a:lstStyle/>
          <a:p>
            <a:pPr marL="228257" indent="-228257">
              <a:buAutoNum type="arabicPeriod"/>
            </a:pPr>
            <a:endParaRPr lang="en-US"/>
          </a:p>
          <a:p>
            <a:pPr marL="228257" indent="-228257">
              <a:buAutoNum type="arabicPeriod"/>
            </a:pPr>
            <a:endParaRPr lang="en-US"/>
          </a:p>
          <a:p>
            <a:pPr marL="228257" indent="-228257">
              <a:buAutoNum type="arabicPeriod"/>
            </a:pPr>
            <a:endParaRPr lang="en-US"/>
          </a:p>
        </p:txBody>
      </p:sp>
      <p:sp>
        <p:nvSpPr>
          <p:cNvPr id="4" name="Slide Number Placeholder 3">
            <a:extLst>
              <a:ext uri="{FF2B5EF4-FFF2-40B4-BE49-F238E27FC236}">
                <a16:creationId xmlns:a16="http://schemas.microsoft.com/office/drawing/2014/main" id="{B528D9EE-F34B-BF29-759A-9CA22BCE4E60}"/>
              </a:ext>
            </a:extLst>
          </p:cNvPr>
          <p:cNvSpPr>
            <a:spLocks noGrp="1"/>
          </p:cNvSpPr>
          <p:nvPr>
            <p:ph type="sldNum" sz="quarter" idx="5"/>
          </p:nvPr>
        </p:nvSpPr>
        <p:spPr/>
        <p:txBody>
          <a:bodyPr/>
          <a:lstStyle/>
          <a:p>
            <a:pPr defTabSz="913028">
              <a:defRPr/>
            </a:pPr>
            <a:fld id="{CDC3EE0E-E94C-4EFD-AF33-0C1D88973D20}" type="slidenum">
              <a:rPr lang="en-US">
                <a:solidFill>
                  <a:prstClr val="black"/>
                </a:solidFill>
                <a:latin typeface="Calibri" panose="020F0502020204030204"/>
              </a:rPr>
              <a:pPr defTabSz="913028">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27299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4D1DB-9E0E-8FCD-2184-1CDCD9364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B71DF-8E15-874A-3D5A-3CA73FA50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6A5F35-0069-054B-9C8A-BE6C53E2FC39}"/>
              </a:ext>
            </a:extLst>
          </p:cNvPr>
          <p:cNvSpPr>
            <a:spLocks noGrp="1"/>
          </p:cNvSpPr>
          <p:nvPr>
            <p:ph type="body" idx="1"/>
          </p:nvPr>
        </p:nvSpPr>
        <p:spPr/>
        <p:txBody>
          <a:bodyPr/>
          <a:lstStyle/>
          <a:p>
            <a:pPr marL="0" indent="0">
              <a:spcBef>
                <a:spcPts val="1600"/>
              </a:spcBef>
              <a:spcAft>
                <a:spcPts val="1200"/>
              </a:spcAft>
              <a:buNone/>
            </a:pPr>
            <a:r>
              <a:rPr lang="en-US" sz="1400"/>
              <a:t>If you implement e-invoicing to comply to </a:t>
            </a:r>
            <a:r>
              <a:rPr lang="en-US" sz="1400" b="1"/>
              <a:t>tax compliance only:</a:t>
            </a:r>
            <a:r>
              <a:rPr lang="en-US" sz="1400"/>
              <a:t> </a:t>
            </a:r>
          </a:p>
          <a:p>
            <a:pPr marL="514350" indent="-514350">
              <a:spcBef>
                <a:spcPts val="1600"/>
              </a:spcBef>
              <a:spcAft>
                <a:spcPts val="1200"/>
              </a:spcAft>
              <a:buFont typeface="+mj-lt"/>
              <a:buAutoNum type="romanLcPeriod"/>
            </a:pPr>
            <a:r>
              <a:rPr lang="en-US" sz="1400"/>
              <a:t>How do you recover your implementation and operating cost of e-invoicing? </a:t>
            </a:r>
          </a:p>
          <a:p>
            <a:pPr marL="514350" indent="-514350">
              <a:spcBef>
                <a:spcPts val="1600"/>
              </a:spcBef>
              <a:spcAft>
                <a:spcPts val="1200"/>
              </a:spcAft>
              <a:buFont typeface="+mj-lt"/>
              <a:buAutoNum type="romanLcPeriod"/>
            </a:pPr>
            <a:r>
              <a:rPr lang="en-US" sz="1400"/>
              <a:t>Is your business process easier or more steps after implementation?</a:t>
            </a:r>
          </a:p>
          <a:p>
            <a:pPr>
              <a:defRPr sz="1400"/>
            </a:pPr>
            <a:endParaRPr lang="en-MY"/>
          </a:p>
          <a:p>
            <a:pPr>
              <a:defRPr sz="1400"/>
            </a:pPr>
            <a:endParaRPr lang="en-MY"/>
          </a:p>
          <a:p>
            <a:pPr>
              <a:defRPr sz="1400"/>
            </a:pPr>
            <a:endParaRPr lang="en-MY"/>
          </a:p>
          <a:p>
            <a:pPr>
              <a:defRPr sz="1400"/>
            </a:pPr>
            <a:endParaRPr lang="en-MY"/>
          </a:p>
          <a:p>
            <a:endParaRPr lang="en-MY"/>
          </a:p>
        </p:txBody>
      </p:sp>
      <p:sp>
        <p:nvSpPr>
          <p:cNvPr id="4" name="Slide Number Placeholder 3">
            <a:extLst>
              <a:ext uri="{FF2B5EF4-FFF2-40B4-BE49-F238E27FC236}">
                <a16:creationId xmlns:a16="http://schemas.microsoft.com/office/drawing/2014/main" id="{9082215C-ABA0-CFF4-A9C7-3829C4F195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80757-4390-CD4E-9826-3B0F4DAD8B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18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Interoperable</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e-invoicing</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is a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global trend</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 it is part of many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Free Trade Agreements (FTAs)</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and framework of cooperation between countries to ease cross border digital trade.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At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national level,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the Government (via three national-level roadmap/blueprint) is advocating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digital transformation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via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e-invoicing</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using Peppol framework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for interoperability at domestic and international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80757-4390-CD4E-9826-3B0F4DAD8B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99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DBD4-CA12-F010-3DBA-EBF05E4EB7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98B41B-DB55-5187-F4A2-03833077ED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571BEB-AC98-70C3-21EB-F18AB5C7B043}"/>
              </a:ext>
            </a:extLst>
          </p:cNvPr>
          <p:cNvSpPr>
            <a:spLocks noGrp="1"/>
          </p:cNvSpPr>
          <p:nvPr>
            <p:ph type="dt" sz="half" idx="10"/>
          </p:nvPr>
        </p:nvSpPr>
        <p:spPr/>
        <p:txBody>
          <a:bodyPr/>
          <a:lstStyle/>
          <a:p>
            <a:fld id="{057BB112-340C-40B0-8B21-C309344F186F}" type="datetimeFigureOut">
              <a:rPr lang="en-US" smtClean="0"/>
              <a:t>8/13/25</a:t>
            </a:fld>
            <a:endParaRPr lang="en-US"/>
          </a:p>
        </p:txBody>
      </p:sp>
      <p:sp>
        <p:nvSpPr>
          <p:cNvPr id="5" name="Footer Placeholder 4">
            <a:extLst>
              <a:ext uri="{FF2B5EF4-FFF2-40B4-BE49-F238E27FC236}">
                <a16:creationId xmlns:a16="http://schemas.microsoft.com/office/drawing/2014/main" id="{8A4BD977-E1E0-640A-805A-D7D6C671B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7734F-3333-0B49-B18F-781B2CD99B00}"/>
              </a:ext>
            </a:extLst>
          </p:cNvPr>
          <p:cNvSpPr>
            <a:spLocks noGrp="1"/>
          </p:cNvSpPr>
          <p:nvPr>
            <p:ph type="sldNum" sz="quarter" idx="12"/>
          </p:nvPr>
        </p:nvSpPr>
        <p:spPr/>
        <p:txBody>
          <a:bodyPr/>
          <a:lstStyle/>
          <a:p>
            <a:fld id="{FA80BE7A-654D-4ABF-A3BB-B444000FFDD6}" type="slidenum">
              <a:rPr lang="en-US" smtClean="0"/>
              <a:t>‹#›</a:t>
            </a:fld>
            <a:endParaRPr lang="en-US"/>
          </a:p>
        </p:txBody>
      </p:sp>
    </p:spTree>
    <p:extLst>
      <p:ext uri="{BB962C8B-B14F-4D97-AF65-F5344CB8AC3E}">
        <p14:creationId xmlns:p14="http://schemas.microsoft.com/office/powerpoint/2010/main" val="4799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DF0E-AD0C-9DE4-0C11-D19C3542E1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EA21FC-EEEE-7036-94C0-8F556C90F2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0F25D-EF52-F962-158A-CD036F57FEE7}"/>
              </a:ext>
            </a:extLst>
          </p:cNvPr>
          <p:cNvSpPr>
            <a:spLocks noGrp="1"/>
          </p:cNvSpPr>
          <p:nvPr>
            <p:ph type="dt" sz="half" idx="10"/>
          </p:nvPr>
        </p:nvSpPr>
        <p:spPr/>
        <p:txBody>
          <a:bodyPr/>
          <a:lstStyle/>
          <a:p>
            <a:fld id="{057BB112-340C-40B0-8B21-C309344F186F}" type="datetimeFigureOut">
              <a:rPr lang="en-US" smtClean="0"/>
              <a:t>8/13/25</a:t>
            </a:fld>
            <a:endParaRPr lang="en-US"/>
          </a:p>
        </p:txBody>
      </p:sp>
      <p:sp>
        <p:nvSpPr>
          <p:cNvPr id="5" name="Footer Placeholder 4">
            <a:extLst>
              <a:ext uri="{FF2B5EF4-FFF2-40B4-BE49-F238E27FC236}">
                <a16:creationId xmlns:a16="http://schemas.microsoft.com/office/drawing/2014/main" id="{CBA51401-A474-F9CE-8681-0894A968B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3FFDB-281D-6F17-50A3-606316D9D7FC}"/>
              </a:ext>
            </a:extLst>
          </p:cNvPr>
          <p:cNvSpPr>
            <a:spLocks noGrp="1"/>
          </p:cNvSpPr>
          <p:nvPr>
            <p:ph type="sldNum" sz="quarter" idx="12"/>
          </p:nvPr>
        </p:nvSpPr>
        <p:spPr/>
        <p:txBody>
          <a:bodyPr/>
          <a:lstStyle/>
          <a:p>
            <a:fld id="{FA80BE7A-654D-4ABF-A3BB-B444000FFDD6}" type="slidenum">
              <a:rPr lang="en-US" smtClean="0"/>
              <a:t>‹#›</a:t>
            </a:fld>
            <a:endParaRPr lang="en-US"/>
          </a:p>
        </p:txBody>
      </p:sp>
    </p:spTree>
    <p:extLst>
      <p:ext uri="{BB962C8B-B14F-4D97-AF65-F5344CB8AC3E}">
        <p14:creationId xmlns:p14="http://schemas.microsoft.com/office/powerpoint/2010/main" val="43677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0044B2-8AF3-1663-9B84-9151E8B303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49505-5B3C-6EAE-6FCB-3775F496A8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B1FE3-0A86-55E4-8FA7-DBF3D7E60BE4}"/>
              </a:ext>
            </a:extLst>
          </p:cNvPr>
          <p:cNvSpPr>
            <a:spLocks noGrp="1"/>
          </p:cNvSpPr>
          <p:nvPr>
            <p:ph type="dt" sz="half" idx="10"/>
          </p:nvPr>
        </p:nvSpPr>
        <p:spPr/>
        <p:txBody>
          <a:bodyPr/>
          <a:lstStyle/>
          <a:p>
            <a:fld id="{057BB112-340C-40B0-8B21-C309344F186F}" type="datetimeFigureOut">
              <a:rPr lang="en-US" smtClean="0"/>
              <a:t>8/13/25</a:t>
            </a:fld>
            <a:endParaRPr lang="en-US"/>
          </a:p>
        </p:txBody>
      </p:sp>
      <p:sp>
        <p:nvSpPr>
          <p:cNvPr id="5" name="Footer Placeholder 4">
            <a:extLst>
              <a:ext uri="{FF2B5EF4-FFF2-40B4-BE49-F238E27FC236}">
                <a16:creationId xmlns:a16="http://schemas.microsoft.com/office/drawing/2014/main" id="{2EC38FD8-1A67-917C-8E4A-A977F43D7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303E5-E8D5-A546-2BAA-A6003B2CDA44}"/>
              </a:ext>
            </a:extLst>
          </p:cNvPr>
          <p:cNvSpPr>
            <a:spLocks noGrp="1"/>
          </p:cNvSpPr>
          <p:nvPr>
            <p:ph type="sldNum" sz="quarter" idx="12"/>
          </p:nvPr>
        </p:nvSpPr>
        <p:spPr/>
        <p:txBody>
          <a:bodyPr/>
          <a:lstStyle/>
          <a:p>
            <a:fld id="{FA80BE7A-654D-4ABF-A3BB-B444000FFDD6}" type="slidenum">
              <a:rPr lang="en-US" smtClean="0"/>
              <a:t>‹#›</a:t>
            </a:fld>
            <a:endParaRPr lang="en-US"/>
          </a:p>
        </p:txBody>
      </p:sp>
    </p:spTree>
    <p:extLst>
      <p:ext uri="{BB962C8B-B14F-4D97-AF65-F5344CB8AC3E}">
        <p14:creationId xmlns:p14="http://schemas.microsoft.com/office/powerpoint/2010/main" val="4232794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D7966C6-09B4-FA33-1EF3-FFFC1C35DF64}"/>
              </a:ext>
            </a:extLst>
          </p:cNvPr>
          <p:cNvSpPr>
            <a:spLocks noGrp="1"/>
          </p:cNvSpPr>
          <p:nvPr>
            <p:ph type="ftr" sz="quarter" idx="11"/>
          </p:nvPr>
        </p:nvSpPr>
        <p:spPr/>
        <p:txBody>
          <a:bodyPr/>
          <a:lstStyle/>
          <a:p>
            <a:endParaRPr lang="en-US"/>
          </a:p>
        </p:txBody>
      </p:sp>
      <p:sp>
        <p:nvSpPr>
          <p:cNvPr id="13" name="TextBox 12">
            <a:extLst>
              <a:ext uri="{FF2B5EF4-FFF2-40B4-BE49-F238E27FC236}">
                <a16:creationId xmlns:a16="http://schemas.microsoft.com/office/drawing/2014/main" id="{2E8FD6B7-5492-A5F9-B812-7D8A38D04275}"/>
              </a:ext>
            </a:extLst>
          </p:cNvPr>
          <p:cNvSpPr txBox="1"/>
          <p:nvPr userDrawn="1"/>
        </p:nvSpPr>
        <p:spPr>
          <a:xfrm>
            <a:off x="838200" y="4746306"/>
            <a:ext cx="10614992" cy="1546577"/>
          </a:xfrm>
          <a:prstGeom prst="rect">
            <a:avLst/>
          </a:prstGeom>
          <a:noFill/>
        </p:spPr>
        <p:txBody>
          <a:bodyPr wrap="square" rtlCol="0">
            <a:spAutoFit/>
          </a:bodyPr>
          <a:lstStyle/>
          <a:p>
            <a:pPr algn="just"/>
            <a:r>
              <a:rPr lang="en-US" sz="1050" b="1">
                <a:solidFill>
                  <a:schemeClr val="bg1">
                    <a:lumMod val="50000"/>
                  </a:schemeClr>
                </a:solidFill>
              </a:rPr>
              <a:t>Confidentiality and Disclaimer</a:t>
            </a:r>
          </a:p>
          <a:p>
            <a:pPr algn="just"/>
            <a:r>
              <a:rPr lang="en-US" sz="1050">
                <a:solidFill>
                  <a:schemeClr val="bg1">
                    <a:lumMod val="50000"/>
                  </a:schemeClr>
                </a:solidFill>
              </a:rPr>
              <a:t>These slides are strictly private and confidential and shall not be circulated or reproduced in any form whatsoever, without the prior written consent of MDEC. MDEC reserves its right to seek any remedy or relief for any unauthorized use of the slides and/or the information therein. The information contained in these slides is prepared solely for the limited purpose described in these slides. These slides may be incomplete without the accompanying oral commentary and may not be sufficient as a stand-alone document. MDEC does not provide business consultation, legal, financial, accounting or tax advice and the materials herein should not be relied on or construed as such. Information or data from a third party may be used or quoted in these slides. MDEC has not independently verified this information or data. Whilst all efforts have been taken to ensure the accuracy and completeness of the information contained in these slides, MDEC cannot accept responsibility for any action or decision made in reliance of the information contained herein or any liability incurred, or loss suffered as a consequence of relying on the information contained herein. MDEC reserves its right to amend or update the information contained in these slides from time to time.  </a:t>
            </a:r>
          </a:p>
          <a:p>
            <a:pPr algn="just"/>
            <a:endParaRPr lang="en-US" sz="1050">
              <a:solidFill>
                <a:schemeClr val="bg1">
                  <a:lumMod val="50000"/>
                </a:schemeClr>
              </a:solidFill>
            </a:endParaRPr>
          </a:p>
        </p:txBody>
      </p:sp>
      <p:sp>
        <p:nvSpPr>
          <p:cNvPr id="14" name="Title 1">
            <a:extLst>
              <a:ext uri="{FF2B5EF4-FFF2-40B4-BE49-F238E27FC236}">
                <a16:creationId xmlns:a16="http://schemas.microsoft.com/office/drawing/2014/main" id="{0E2DE1C4-96C3-0894-9EC2-06D2A5373474}"/>
              </a:ext>
            </a:extLst>
          </p:cNvPr>
          <p:cNvSpPr>
            <a:spLocks noGrp="1"/>
          </p:cNvSpPr>
          <p:nvPr>
            <p:ph type="title" hasCustomPrompt="1"/>
          </p:nvPr>
        </p:nvSpPr>
        <p:spPr>
          <a:xfrm>
            <a:off x="838200" y="1071270"/>
            <a:ext cx="10515600" cy="1325563"/>
          </a:xfrm>
          <a:prstGeom prst="rect">
            <a:avLst/>
          </a:prstGeom>
        </p:spPr>
        <p:txBody>
          <a:bodyPr/>
          <a:lstStyle>
            <a:lvl1pPr>
              <a:defRPr sz="5400" spc="-150">
                <a:latin typeface="Arial" panose="020B0604020202020204" pitchFamily="34" charset="0"/>
                <a:cs typeface="Arial" panose="020B0604020202020204" pitchFamily="34" charset="0"/>
              </a:defRPr>
            </a:lvl1pPr>
          </a:lstStyle>
          <a:p>
            <a:r>
              <a:rPr lang="en-GB"/>
              <a:t>Title Here</a:t>
            </a:r>
            <a:endParaRPr lang="en-US"/>
          </a:p>
        </p:txBody>
      </p:sp>
      <p:sp>
        <p:nvSpPr>
          <p:cNvPr id="15" name="Subtitle 2">
            <a:extLst>
              <a:ext uri="{FF2B5EF4-FFF2-40B4-BE49-F238E27FC236}">
                <a16:creationId xmlns:a16="http://schemas.microsoft.com/office/drawing/2014/main" id="{568A0804-3474-7A05-68DD-21F02F34FCC5}"/>
              </a:ext>
            </a:extLst>
          </p:cNvPr>
          <p:cNvSpPr>
            <a:spLocks noGrp="1"/>
          </p:cNvSpPr>
          <p:nvPr>
            <p:ph type="subTitle" idx="1" hasCustomPrompt="1"/>
          </p:nvPr>
        </p:nvSpPr>
        <p:spPr>
          <a:xfrm>
            <a:off x="838200" y="2487493"/>
            <a:ext cx="10515598" cy="636707"/>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(if any)</a:t>
            </a:r>
            <a:endParaRPr lang="en-US"/>
          </a:p>
        </p:txBody>
      </p:sp>
      <p:cxnSp>
        <p:nvCxnSpPr>
          <p:cNvPr id="16" name="Straight Connector 15">
            <a:extLst>
              <a:ext uri="{FF2B5EF4-FFF2-40B4-BE49-F238E27FC236}">
                <a16:creationId xmlns:a16="http://schemas.microsoft.com/office/drawing/2014/main" id="{B2FDF61D-D730-4522-3156-922F5C59C475}"/>
              </a:ext>
            </a:extLst>
          </p:cNvPr>
          <p:cNvCxnSpPr/>
          <p:nvPr userDrawn="1"/>
        </p:nvCxnSpPr>
        <p:spPr>
          <a:xfrm>
            <a:off x="838199" y="3505200"/>
            <a:ext cx="35052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 Placeholder 14">
            <a:extLst>
              <a:ext uri="{FF2B5EF4-FFF2-40B4-BE49-F238E27FC236}">
                <a16:creationId xmlns:a16="http://schemas.microsoft.com/office/drawing/2014/main" id="{B8AE71F8-59FA-292E-97AD-BA15EE2B1B64}"/>
              </a:ext>
            </a:extLst>
          </p:cNvPr>
          <p:cNvSpPr>
            <a:spLocks noGrp="1"/>
          </p:cNvSpPr>
          <p:nvPr>
            <p:ph type="body" sz="quarter" idx="13" hasCustomPrompt="1"/>
          </p:nvPr>
        </p:nvSpPr>
        <p:spPr>
          <a:xfrm>
            <a:off x="838199" y="3897313"/>
            <a:ext cx="6970426" cy="75088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GB"/>
              <a:t>Date</a:t>
            </a:r>
            <a:endParaRPr lang="en-US"/>
          </a:p>
        </p:txBody>
      </p:sp>
      <p:pic>
        <p:nvPicPr>
          <p:cNvPr id="7" name="Picture 6" descr="A logo with a swirly design&#10;&#10;AI-generated content may be incorrect.">
            <a:extLst>
              <a:ext uri="{FF2B5EF4-FFF2-40B4-BE49-F238E27FC236}">
                <a16:creationId xmlns:a16="http://schemas.microsoft.com/office/drawing/2014/main" id="{8C16792C-EE0D-54C4-C225-F845D9FED529}"/>
              </a:ext>
            </a:extLst>
          </p:cNvPr>
          <p:cNvPicPr>
            <a:picLocks noChangeAspect="1"/>
          </p:cNvPicPr>
          <p:nvPr userDrawn="1"/>
        </p:nvPicPr>
        <p:blipFill>
          <a:blip r:embed="rId3"/>
          <a:srcRect t="23951" b="27901"/>
          <a:stretch/>
        </p:blipFill>
        <p:spPr>
          <a:xfrm>
            <a:off x="110511" y="67735"/>
            <a:ext cx="2342152" cy="797652"/>
          </a:xfrm>
          <a:prstGeom prst="rect">
            <a:avLst/>
          </a:prstGeom>
        </p:spPr>
      </p:pic>
    </p:spTree>
    <p:extLst>
      <p:ext uri="{BB962C8B-B14F-4D97-AF65-F5344CB8AC3E}">
        <p14:creationId xmlns:p14="http://schemas.microsoft.com/office/powerpoint/2010/main" val="92491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D7966C6-09B4-FA33-1EF3-FFFC1C35DF64}"/>
              </a:ext>
            </a:extLst>
          </p:cNvPr>
          <p:cNvSpPr>
            <a:spLocks noGrp="1"/>
          </p:cNvSpPr>
          <p:nvPr>
            <p:ph type="ftr" sz="quarter" idx="11"/>
          </p:nvPr>
        </p:nvSpPr>
        <p:spPr/>
        <p:txBody>
          <a:bodyPr/>
          <a:lstStyle/>
          <a:p>
            <a:endParaRPr lang="en-US"/>
          </a:p>
        </p:txBody>
      </p:sp>
      <p:sp>
        <p:nvSpPr>
          <p:cNvPr id="13" name="TextBox 12">
            <a:extLst>
              <a:ext uri="{FF2B5EF4-FFF2-40B4-BE49-F238E27FC236}">
                <a16:creationId xmlns:a16="http://schemas.microsoft.com/office/drawing/2014/main" id="{2E8FD6B7-5492-A5F9-B812-7D8A38D04275}"/>
              </a:ext>
            </a:extLst>
          </p:cNvPr>
          <p:cNvSpPr txBox="1"/>
          <p:nvPr userDrawn="1"/>
        </p:nvSpPr>
        <p:spPr>
          <a:xfrm>
            <a:off x="838200" y="4915646"/>
            <a:ext cx="10614992" cy="1546577"/>
          </a:xfrm>
          <a:prstGeom prst="rect">
            <a:avLst/>
          </a:prstGeom>
          <a:noFill/>
        </p:spPr>
        <p:txBody>
          <a:bodyPr wrap="square" rtlCol="0">
            <a:spAutoFit/>
          </a:bodyPr>
          <a:lstStyle/>
          <a:p>
            <a:pPr algn="just"/>
            <a:r>
              <a:rPr lang="en-US" sz="1050" b="1">
                <a:solidFill>
                  <a:schemeClr val="bg1">
                    <a:lumMod val="50000"/>
                  </a:schemeClr>
                </a:solidFill>
              </a:rPr>
              <a:t>Confidentiality and Disclaimer</a:t>
            </a:r>
          </a:p>
          <a:p>
            <a:pPr algn="just"/>
            <a:r>
              <a:rPr lang="en-US" sz="1050">
                <a:solidFill>
                  <a:schemeClr val="bg1">
                    <a:lumMod val="50000"/>
                  </a:schemeClr>
                </a:solidFill>
              </a:rPr>
              <a:t>These slides are strictly private and confidential and shall not be circulated or reproduced in any form whatsoever, without the prior written consent of MDEC. MDEC reserves its right to seek any remedy or relief for any unauthorized use of the slides and/or the information therein. The information contained in these slides is prepared solely for the limited purpose described in these slides. These slides may be incomplete without the accompanying oral commentary and may not be sufficient as a stand-alone document. MDEC does not provide business consultation, legal, financial, accounting or tax advice and the materials herein should not be relied on or construed as such. Information or data from a third party may be used or quoted in these slides. MDEC has not independently verified this information or data. Whilst all efforts have been taken to ensure the accuracy and completeness of the information contained in these slides, MDEC cannot accept responsibility for any action or decision made in reliance of the information contained herein or any liability incurred, or loss suffered as a consequence of relying on the information contained herein. MDEC reserves its right to amend or update the information contained in these slides from time to time.  </a:t>
            </a:r>
          </a:p>
          <a:p>
            <a:pPr algn="just"/>
            <a:endParaRPr lang="en-US" sz="1050">
              <a:solidFill>
                <a:schemeClr val="bg1">
                  <a:lumMod val="50000"/>
                </a:schemeClr>
              </a:solidFill>
            </a:endParaRPr>
          </a:p>
        </p:txBody>
      </p:sp>
      <p:sp>
        <p:nvSpPr>
          <p:cNvPr id="14" name="Title 1">
            <a:extLst>
              <a:ext uri="{FF2B5EF4-FFF2-40B4-BE49-F238E27FC236}">
                <a16:creationId xmlns:a16="http://schemas.microsoft.com/office/drawing/2014/main" id="{0E2DE1C4-96C3-0894-9EC2-06D2A5373474}"/>
              </a:ext>
            </a:extLst>
          </p:cNvPr>
          <p:cNvSpPr>
            <a:spLocks noGrp="1"/>
          </p:cNvSpPr>
          <p:nvPr>
            <p:ph type="title" hasCustomPrompt="1"/>
          </p:nvPr>
        </p:nvSpPr>
        <p:spPr>
          <a:xfrm>
            <a:off x="838200" y="1071270"/>
            <a:ext cx="10515600" cy="1325563"/>
          </a:xfrm>
          <a:prstGeom prst="rect">
            <a:avLst/>
          </a:prstGeom>
        </p:spPr>
        <p:txBody>
          <a:bodyPr/>
          <a:lstStyle>
            <a:lvl1pPr>
              <a:defRPr sz="5400" spc="-150">
                <a:latin typeface="Arial" panose="020B0604020202020204" pitchFamily="34" charset="0"/>
                <a:cs typeface="Arial" panose="020B0604020202020204" pitchFamily="34" charset="0"/>
              </a:defRPr>
            </a:lvl1pPr>
          </a:lstStyle>
          <a:p>
            <a:r>
              <a:rPr lang="en-GB"/>
              <a:t>Title Here</a:t>
            </a:r>
            <a:endParaRPr lang="en-US"/>
          </a:p>
        </p:txBody>
      </p:sp>
      <p:sp>
        <p:nvSpPr>
          <p:cNvPr id="15" name="Subtitle 2">
            <a:extLst>
              <a:ext uri="{FF2B5EF4-FFF2-40B4-BE49-F238E27FC236}">
                <a16:creationId xmlns:a16="http://schemas.microsoft.com/office/drawing/2014/main" id="{568A0804-3474-7A05-68DD-21F02F34FCC5}"/>
              </a:ext>
            </a:extLst>
          </p:cNvPr>
          <p:cNvSpPr>
            <a:spLocks noGrp="1"/>
          </p:cNvSpPr>
          <p:nvPr>
            <p:ph type="subTitle" idx="1" hasCustomPrompt="1"/>
          </p:nvPr>
        </p:nvSpPr>
        <p:spPr>
          <a:xfrm>
            <a:off x="838200" y="2487493"/>
            <a:ext cx="10515598" cy="636707"/>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(if any)</a:t>
            </a:r>
            <a:endParaRPr lang="en-US"/>
          </a:p>
        </p:txBody>
      </p:sp>
      <p:cxnSp>
        <p:nvCxnSpPr>
          <p:cNvPr id="16" name="Straight Connector 15">
            <a:extLst>
              <a:ext uri="{FF2B5EF4-FFF2-40B4-BE49-F238E27FC236}">
                <a16:creationId xmlns:a16="http://schemas.microsoft.com/office/drawing/2014/main" id="{B2FDF61D-D730-4522-3156-922F5C59C475}"/>
              </a:ext>
            </a:extLst>
          </p:cNvPr>
          <p:cNvCxnSpPr/>
          <p:nvPr userDrawn="1"/>
        </p:nvCxnSpPr>
        <p:spPr>
          <a:xfrm>
            <a:off x="838199" y="3505200"/>
            <a:ext cx="35052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 Placeholder 14">
            <a:extLst>
              <a:ext uri="{FF2B5EF4-FFF2-40B4-BE49-F238E27FC236}">
                <a16:creationId xmlns:a16="http://schemas.microsoft.com/office/drawing/2014/main" id="{B8AE71F8-59FA-292E-97AD-BA15EE2B1B64}"/>
              </a:ext>
            </a:extLst>
          </p:cNvPr>
          <p:cNvSpPr>
            <a:spLocks noGrp="1"/>
          </p:cNvSpPr>
          <p:nvPr>
            <p:ph type="body" sz="quarter" idx="13" hasCustomPrompt="1"/>
          </p:nvPr>
        </p:nvSpPr>
        <p:spPr>
          <a:xfrm>
            <a:off x="838199" y="3897313"/>
            <a:ext cx="6970426" cy="75088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GB"/>
              <a:t>Date</a:t>
            </a:r>
            <a:endParaRPr lang="en-US"/>
          </a:p>
        </p:txBody>
      </p:sp>
    </p:spTree>
    <p:extLst>
      <p:ext uri="{BB962C8B-B14F-4D97-AF65-F5344CB8AC3E}">
        <p14:creationId xmlns:p14="http://schemas.microsoft.com/office/powerpoint/2010/main" val="3002976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MDE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E1F74A-6D73-523C-9EBC-B90D21970CBB}"/>
              </a:ext>
            </a:extLst>
          </p:cNvPr>
          <p:cNvSpPr>
            <a:spLocks noGrp="1"/>
          </p:cNvSpPr>
          <p:nvPr>
            <p:ph type="ftr" sz="quarter" idx="11"/>
          </p:nvPr>
        </p:nvSpPr>
        <p:spPr/>
        <p:txBody>
          <a:bodyPr/>
          <a:lstStyle/>
          <a:p>
            <a:endParaRPr lang="en-US"/>
          </a:p>
        </p:txBody>
      </p:sp>
      <p:sp>
        <p:nvSpPr>
          <p:cNvPr id="8" name="TextBox 7">
            <a:extLst>
              <a:ext uri="{FF2B5EF4-FFF2-40B4-BE49-F238E27FC236}">
                <a16:creationId xmlns:a16="http://schemas.microsoft.com/office/drawing/2014/main" id="{46564009-0F71-370D-62FB-C1D0D8B82CE0}"/>
              </a:ext>
            </a:extLst>
          </p:cNvPr>
          <p:cNvSpPr txBox="1"/>
          <p:nvPr userDrawn="1"/>
        </p:nvSpPr>
        <p:spPr>
          <a:xfrm>
            <a:off x="5838827" y="1437568"/>
            <a:ext cx="4031873" cy="923330"/>
          </a:xfrm>
          <a:prstGeom prst="rect">
            <a:avLst/>
          </a:prstGeom>
          <a:noFill/>
        </p:spPr>
        <p:txBody>
          <a:bodyPr wrap="none" rtlCol="0">
            <a:spAutoFit/>
          </a:bodyPr>
          <a:lstStyle/>
          <a:p>
            <a:r>
              <a:rPr lang="en-US" sz="5400" spc="-150">
                <a:latin typeface="Arial" panose="020B0604020202020204" pitchFamily="34" charset="0"/>
                <a:cs typeface="Arial" panose="020B0604020202020204" pitchFamily="34" charset="0"/>
              </a:rPr>
              <a:t>About MDEC</a:t>
            </a:r>
          </a:p>
        </p:txBody>
      </p:sp>
      <p:sp>
        <p:nvSpPr>
          <p:cNvPr id="9" name="TextBox 8">
            <a:extLst>
              <a:ext uri="{FF2B5EF4-FFF2-40B4-BE49-F238E27FC236}">
                <a16:creationId xmlns:a16="http://schemas.microsoft.com/office/drawing/2014/main" id="{6DEE638B-323C-3428-967D-BB687E510942}"/>
              </a:ext>
            </a:extLst>
          </p:cNvPr>
          <p:cNvSpPr txBox="1"/>
          <p:nvPr userDrawn="1"/>
        </p:nvSpPr>
        <p:spPr>
          <a:xfrm>
            <a:off x="5838828" y="2530643"/>
            <a:ext cx="5367970" cy="2246769"/>
          </a:xfrm>
          <a:prstGeom prst="rect">
            <a:avLst/>
          </a:prstGeom>
          <a:noFill/>
        </p:spPr>
        <p:txBody>
          <a:bodyPr wrap="square" rtlCol="0">
            <a:spAutoFit/>
          </a:bodyPr>
          <a:lstStyle/>
          <a:p>
            <a:pPr algn="just"/>
            <a:r>
              <a:rPr lang="en-US" sz="1400">
                <a:latin typeface="Arial" panose="020B0604020202020204" pitchFamily="34" charset="0"/>
                <a:cs typeface="Arial" panose="020B0604020202020204" pitchFamily="34" charset="0"/>
              </a:rPr>
              <a:t>Malaysia Digital Economy Corporation (MDEC), a government agency under the purview of the Ministry of Digital, was established in 1996 to lead Malaysia’s digital economy. Beginning with the implementation of the MSC Malaysia initiative, we have since then </a:t>
            </a:r>
            <a:r>
              <a:rPr lang="en-US" sz="1400" err="1">
                <a:latin typeface="Arial" panose="020B0604020202020204" pitchFamily="34" charset="0"/>
                <a:cs typeface="Arial" panose="020B0604020202020204" pitchFamily="34" charset="0"/>
              </a:rPr>
              <a:t>catalysed</a:t>
            </a:r>
            <a:r>
              <a:rPr lang="en-US" sz="1400">
                <a:latin typeface="Arial" panose="020B0604020202020204" pitchFamily="34" charset="0"/>
                <a:cs typeface="Arial" panose="020B0604020202020204" pitchFamily="34" charset="0"/>
              </a:rPr>
              <a:t> digital transformation and growth all over the nation. By offering greater incentives and governance for growth and re-investment, we aspire to bolster Malaysia’s status as the digital hub of ASEAN, opening new doors and driving shared prosperity for all Malaysians.</a:t>
            </a:r>
          </a:p>
          <a:p>
            <a:pPr algn="just"/>
            <a:endParaRPr lang="en-US" sz="1400"/>
          </a:p>
        </p:txBody>
      </p:sp>
      <p:pic>
        <p:nvPicPr>
          <p:cNvPr id="10" name="Picture 9">
            <a:extLst>
              <a:ext uri="{FF2B5EF4-FFF2-40B4-BE49-F238E27FC236}">
                <a16:creationId xmlns:a16="http://schemas.microsoft.com/office/drawing/2014/main" id="{44194100-C6EA-5DF7-270D-4EB7039F095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8923" y="548289"/>
            <a:ext cx="4589318" cy="5364137"/>
          </a:xfrm>
          <a:prstGeom prst="rect">
            <a:avLst/>
          </a:prstGeom>
        </p:spPr>
      </p:pic>
    </p:spTree>
    <p:extLst>
      <p:ext uri="{BB962C8B-B14F-4D97-AF65-F5344CB8AC3E}">
        <p14:creationId xmlns:p14="http://schemas.microsoft.com/office/powerpoint/2010/main" val="3606581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24908148-6F5D-CE81-170C-3006FBB1C3C8}"/>
              </a:ext>
            </a:extLst>
          </p:cNvPr>
          <p:cNvSpPr>
            <a:spLocks noGrp="1"/>
          </p:cNvSpPr>
          <p:nvPr>
            <p:ph type="ftr" sz="quarter" idx="11"/>
          </p:nvPr>
        </p:nvSpPr>
        <p:spPr/>
        <p:txBody>
          <a:bodyPr/>
          <a:lstStyle/>
          <a:p>
            <a:endParaRPr lang="en-US"/>
          </a:p>
        </p:txBody>
      </p:sp>
      <p:sp>
        <p:nvSpPr>
          <p:cNvPr id="8" name="Title 1">
            <a:extLst>
              <a:ext uri="{FF2B5EF4-FFF2-40B4-BE49-F238E27FC236}">
                <a16:creationId xmlns:a16="http://schemas.microsoft.com/office/drawing/2014/main" id="{D357408A-A666-E904-4C37-577811688F5F}"/>
              </a:ext>
            </a:extLst>
          </p:cNvPr>
          <p:cNvSpPr>
            <a:spLocks noGrp="1"/>
          </p:cNvSpPr>
          <p:nvPr>
            <p:ph type="title" hasCustomPrompt="1"/>
          </p:nvPr>
        </p:nvSpPr>
        <p:spPr>
          <a:xfrm>
            <a:off x="838200" y="997047"/>
            <a:ext cx="10515600" cy="1325563"/>
          </a:xfrm>
          <a:prstGeom prst="rect">
            <a:avLst/>
          </a:prstGeom>
        </p:spPr>
        <p:txBody>
          <a:bodyPr/>
          <a:lstStyle>
            <a:lvl1pPr>
              <a:defRPr spc="-150">
                <a:latin typeface="Arial" panose="020B0604020202020204" pitchFamily="34" charset="0"/>
                <a:cs typeface="Arial" panose="020B0604020202020204" pitchFamily="34" charset="0"/>
              </a:defRPr>
            </a:lvl1pPr>
          </a:lstStyle>
          <a:p>
            <a:r>
              <a:rPr lang="en-GB"/>
              <a:t>Index</a:t>
            </a:r>
            <a:endParaRPr lang="en-US"/>
          </a:p>
        </p:txBody>
      </p:sp>
    </p:spTree>
    <p:extLst>
      <p:ext uri="{BB962C8B-B14F-4D97-AF65-F5344CB8AC3E}">
        <p14:creationId xmlns:p14="http://schemas.microsoft.com/office/powerpoint/2010/main" val="660869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Brea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5DF2235-133B-04ED-83FA-8B42B1C2D695}"/>
              </a:ext>
            </a:extLst>
          </p:cNvPr>
          <p:cNvSpPr>
            <a:spLocks noGrp="1"/>
          </p:cNvSpPr>
          <p:nvPr>
            <p:ph type="ftr" sz="quarter" idx="11"/>
          </p:nvPr>
        </p:nvSpPr>
        <p:spPr/>
        <p:txBody>
          <a:bodyPr/>
          <a:lstStyle/>
          <a:p>
            <a:endParaRPr lang="en-US"/>
          </a:p>
        </p:txBody>
      </p:sp>
      <p:pic>
        <p:nvPicPr>
          <p:cNvPr id="7" name="Picture 6" descr="A red line on a black background&#10;&#10;Description automatically generated">
            <a:extLst>
              <a:ext uri="{FF2B5EF4-FFF2-40B4-BE49-F238E27FC236}">
                <a16:creationId xmlns:a16="http://schemas.microsoft.com/office/drawing/2014/main" id="{092C4D2C-B5D5-E5EA-BB2B-3411C3B69B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0400" y="1375829"/>
            <a:ext cx="10758513" cy="1655761"/>
          </a:xfrm>
          <a:prstGeom prst="rect">
            <a:avLst/>
          </a:prstGeom>
        </p:spPr>
      </p:pic>
      <p:sp>
        <p:nvSpPr>
          <p:cNvPr id="8" name="Title 1">
            <a:extLst>
              <a:ext uri="{FF2B5EF4-FFF2-40B4-BE49-F238E27FC236}">
                <a16:creationId xmlns:a16="http://schemas.microsoft.com/office/drawing/2014/main" id="{271991F0-B2D0-C175-A30E-892C29A37B2D}"/>
              </a:ext>
            </a:extLst>
          </p:cNvPr>
          <p:cNvSpPr>
            <a:spLocks noGrp="1"/>
          </p:cNvSpPr>
          <p:nvPr>
            <p:ph type="title" hasCustomPrompt="1"/>
          </p:nvPr>
        </p:nvSpPr>
        <p:spPr>
          <a:xfrm>
            <a:off x="838200" y="1537942"/>
            <a:ext cx="10515600" cy="822199"/>
          </a:xfrm>
          <a:prstGeom prst="rect">
            <a:avLst/>
          </a:prstGeom>
        </p:spPr>
        <p:txBody>
          <a:bodyPr/>
          <a:lstStyle>
            <a:lvl1pPr>
              <a:defRPr spc="-150">
                <a:latin typeface="Arial" panose="020B0604020202020204" pitchFamily="34" charset="0"/>
                <a:cs typeface="Arial" panose="020B0604020202020204" pitchFamily="34" charset="0"/>
              </a:defRPr>
            </a:lvl1pPr>
          </a:lstStyle>
          <a:p>
            <a:r>
              <a:rPr lang="en-GB"/>
              <a:t>Click to edit title here</a:t>
            </a:r>
            <a:endParaRPr lang="en-US"/>
          </a:p>
        </p:txBody>
      </p:sp>
      <p:sp>
        <p:nvSpPr>
          <p:cNvPr id="9" name="Subtitle 2">
            <a:extLst>
              <a:ext uri="{FF2B5EF4-FFF2-40B4-BE49-F238E27FC236}">
                <a16:creationId xmlns:a16="http://schemas.microsoft.com/office/drawing/2014/main" id="{D723EBAC-B949-FEB6-91D4-EC43B1312D31}"/>
              </a:ext>
            </a:extLst>
          </p:cNvPr>
          <p:cNvSpPr>
            <a:spLocks noGrp="1"/>
          </p:cNvSpPr>
          <p:nvPr>
            <p:ph type="subTitle" idx="1" hasCustomPrompt="1"/>
          </p:nvPr>
        </p:nvSpPr>
        <p:spPr>
          <a:xfrm>
            <a:off x="838200" y="3166615"/>
            <a:ext cx="9144000" cy="1655762"/>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(if any)</a:t>
            </a:r>
            <a:endParaRPr lang="en-US"/>
          </a:p>
        </p:txBody>
      </p:sp>
    </p:spTree>
    <p:extLst>
      <p:ext uri="{BB962C8B-B14F-4D97-AF65-F5344CB8AC3E}">
        <p14:creationId xmlns:p14="http://schemas.microsoft.com/office/powerpoint/2010/main" val="2642502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DC55F42-2B7B-7A47-0F29-6778F1B9B860}"/>
              </a:ext>
            </a:extLst>
          </p:cNvPr>
          <p:cNvSpPr>
            <a:spLocks noGrp="1"/>
          </p:cNvSpPr>
          <p:nvPr>
            <p:ph type="ftr" sz="quarter" idx="11"/>
          </p:nvPr>
        </p:nvSpPr>
        <p:spPr/>
        <p:txBody>
          <a:bodyPr/>
          <a:lstStyle/>
          <a:p>
            <a:endParaRPr lang="en-US"/>
          </a:p>
        </p:txBody>
      </p:sp>
      <p:sp>
        <p:nvSpPr>
          <p:cNvPr id="10" name="Title 1">
            <a:extLst>
              <a:ext uri="{FF2B5EF4-FFF2-40B4-BE49-F238E27FC236}">
                <a16:creationId xmlns:a16="http://schemas.microsoft.com/office/drawing/2014/main" id="{C2A84C99-0C43-1B2C-0FE1-E87A705D17E9}"/>
              </a:ext>
            </a:extLst>
          </p:cNvPr>
          <p:cNvSpPr>
            <a:spLocks noGrp="1"/>
          </p:cNvSpPr>
          <p:nvPr>
            <p:ph type="title" hasCustomPrompt="1"/>
          </p:nvPr>
        </p:nvSpPr>
        <p:spPr>
          <a:xfrm>
            <a:off x="435429" y="365125"/>
            <a:ext cx="9907176" cy="832343"/>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en-GB"/>
              <a:t>Title here</a:t>
            </a:r>
            <a:endParaRPr lang="en-US"/>
          </a:p>
        </p:txBody>
      </p:sp>
      <p:sp>
        <p:nvSpPr>
          <p:cNvPr id="11" name="Content Placeholder 2">
            <a:extLst>
              <a:ext uri="{FF2B5EF4-FFF2-40B4-BE49-F238E27FC236}">
                <a16:creationId xmlns:a16="http://schemas.microsoft.com/office/drawing/2014/main" id="{AD337295-B9C7-8CEB-76CD-2851536DE900}"/>
              </a:ext>
            </a:extLst>
          </p:cNvPr>
          <p:cNvSpPr>
            <a:spLocks noGrp="1"/>
          </p:cNvSpPr>
          <p:nvPr>
            <p:ph idx="1"/>
          </p:nvPr>
        </p:nvSpPr>
        <p:spPr>
          <a:xfrm>
            <a:off x="435429" y="1460500"/>
            <a:ext cx="11544536" cy="4351338"/>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Slide Number Placeholder 5">
            <a:extLst>
              <a:ext uri="{FF2B5EF4-FFF2-40B4-BE49-F238E27FC236}">
                <a16:creationId xmlns:a16="http://schemas.microsoft.com/office/drawing/2014/main" id="{AF949E6C-884B-1C40-1819-34AE5451B675}"/>
              </a:ext>
            </a:extLst>
          </p:cNvPr>
          <p:cNvSpPr>
            <a:spLocks noGrp="1"/>
          </p:cNvSpPr>
          <p:nvPr>
            <p:ph type="sldNum" sz="quarter" idx="12"/>
          </p:nvPr>
        </p:nvSpPr>
        <p:spPr>
          <a:xfrm>
            <a:off x="10700950" y="875679"/>
            <a:ext cx="1342255" cy="365125"/>
          </a:xfrm>
          <a:prstGeom prst="rect">
            <a:avLst/>
          </a:prstGeom>
        </p:spPr>
        <p:txBody>
          <a:bodyPr/>
          <a:lstStyle>
            <a:lvl1pPr algn="r">
              <a:defRPr sz="1200">
                <a:solidFill>
                  <a:schemeClr val="bg2">
                    <a:lumMod val="75000"/>
                  </a:schemeClr>
                </a:solidFill>
              </a:defRPr>
            </a:lvl1pPr>
          </a:lstStyle>
          <a:p>
            <a:fld id="{AF3AB783-08A3-C047-8A9E-D72AFDBF4A9F}" type="slidenum">
              <a:rPr lang="en-US" smtClean="0"/>
              <a:pPr/>
              <a:t>‹#›</a:t>
            </a:fld>
            <a:endParaRPr lang="en-US"/>
          </a:p>
        </p:txBody>
      </p:sp>
    </p:spTree>
    <p:extLst>
      <p:ext uri="{BB962C8B-B14F-4D97-AF65-F5344CB8AC3E}">
        <p14:creationId xmlns:p14="http://schemas.microsoft.com/office/powerpoint/2010/main" val="2634165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F3EEA35-00A2-05A3-1984-45DC9C117F33}"/>
              </a:ext>
            </a:extLst>
          </p:cNvPr>
          <p:cNvSpPr>
            <a:spLocks noGrp="1"/>
          </p:cNvSpPr>
          <p:nvPr>
            <p:ph type="ftr" sz="quarter" idx="11"/>
          </p:nvPr>
        </p:nvSpPr>
        <p:spPr/>
        <p:txBody>
          <a:bodyPr/>
          <a:lstStyle/>
          <a:p>
            <a:endParaRPr lang="en-US"/>
          </a:p>
        </p:txBody>
      </p:sp>
      <p:pic>
        <p:nvPicPr>
          <p:cNvPr id="6" name="Picture 5" descr="A red line on a black background&#10;&#10;Description automatically generated">
            <a:extLst>
              <a:ext uri="{FF2B5EF4-FFF2-40B4-BE49-F238E27FC236}">
                <a16:creationId xmlns:a16="http://schemas.microsoft.com/office/drawing/2014/main" id="{B7076706-6174-4EBF-82BB-8DC617BE9E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425" y="280700"/>
            <a:ext cx="8155242" cy="1049231"/>
          </a:xfrm>
          <a:prstGeom prst="rect">
            <a:avLst/>
          </a:prstGeom>
        </p:spPr>
      </p:pic>
      <p:sp>
        <p:nvSpPr>
          <p:cNvPr id="7" name="Title 1">
            <a:extLst>
              <a:ext uri="{FF2B5EF4-FFF2-40B4-BE49-F238E27FC236}">
                <a16:creationId xmlns:a16="http://schemas.microsoft.com/office/drawing/2014/main" id="{7FEAE12C-D671-1FC8-B215-7383DF51B4EE}"/>
              </a:ext>
            </a:extLst>
          </p:cNvPr>
          <p:cNvSpPr>
            <a:spLocks noGrp="1"/>
          </p:cNvSpPr>
          <p:nvPr>
            <p:ph type="title" hasCustomPrompt="1"/>
          </p:nvPr>
        </p:nvSpPr>
        <p:spPr>
          <a:xfrm>
            <a:off x="435429" y="365125"/>
            <a:ext cx="9907176" cy="832343"/>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en-GB"/>
              <a:t>Title here</a:t>
            </a:r>
            <a:endParaRPr lang="en-US"/>
          </a:p>
        </p:txBody>
      </p:sp>
      <p:sp>
        <p:nvSpPr>
          <p:cNvPr id="8" name="Content Placeholder 2">
            <a:extLst>
              <a:ext uri="{FF2B5EF4-FFF2-40B4-BE49-F238E27FC236}">
                <a16:creationId xmlns:a16="http://schemas.microsoft.com/office/drawing/2014/main" id="{37913931-86DD-B172-AA8A-9FFE0FB112D2}"/>
              </a:ext>
            </a:extLst>
          </p:cNvPr>
          <p:cNvSpPr>
            <a:spLocks noGrp="1"/>
          </p:cNvSpPr>
          <p:nvPr>
            <p:ph idx="1"/>
          </p:nvPr>
        </p:nvSpPr>
        <p:spPr>
          <a:xfrm>
            <a:off x="435429" y="1460500"/>
            <a:ext cx="11544536" cy="4351338"/>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lide Number Placeholder 5">
            <a:extLst>
              <a:ext uri="{FF2B5EF4-FFF2-40B4-BE49-F238E27FC236}">
                <a16:creationId xmlns:a16="http://schemas.microsoft.com/office/drawing/2014/main" id="{B89FF97C-9D11-1F63-A845-D1D82155CEAD}"/>
              </a:ext>
            </a:extLst>
          </p:cNvPr>
          <p:cNvSpPr>
            <a:spLocks noGrp="1"/>
          </p:cNvSpPr>
          <p:nvPr>
            <p:ph type="sldNum" sz="quarter" idx="12"/>
          </p:nvPr>
        </p:nvSpPr>
        <p:spPr>
          <a:xfrm>
            <a:off x="10700950" y="875679"/>
            <a:ext cx="1342255" cy="365125"/>
          </a:xfrm>
          <a:prstGeom prst="rect">
            <a:avLst/>
          </a:prstGeom>
        </p:spPr>
        <p:txBody>
          <a:bodyPr/>
          <a:lstStyle>
            <a:lvl1pPr algn="r">
              <a:defRPr sz="1200">
                <a:solidFill>
                  <a:schemeClr val="bg2">
                    <a:lumMod val="75000"/>
                  </a:schemeClr>
                </a:solidFill>
              </a:defRPr>
            </a:lvl1pPr>
          </a:lstStyle>
          <a:p>
            <a:fld id="{AF3AB783-08A3-C047-8A9E-D72AFDBF4A9F}" type="slidenum">
              <a:rPr lang="en-US" smtClean="0"/>
              <a:pPr/>
              <a:t>‹#›</a:t>
            </a:fld>
            <a:endParaRPr lang="en-US"/>
          </a:p>
        </p:txBody>
      </p:sp>
    </p:spTree>
    <p:extLst>
      <p:ext uri="{BB962C8B-B14F-4D97-AF65-F5344CB8AC3E}">
        <p14:creationId xmlns:p14="http://schemas.microsoft.com/office/powerpoint/2010/main" val="3134980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A9CD2E2-49FE-2E13-5923-012C79308866}"/>
              </a:ext>
            </a:extLst>
          </p:cNvPr>
          <p:cNvSpPr>
            <a:spLocks noGrp="1"/>
          </p:cNvSpPr>
          <p:nvPr>
            <p:ph type="ftr" sz="quarter" idx="11"/>
          </p:nvPr>
        </p:nvSpPr>
        <p:spPr/>
        <p:txBody>
          <a:bodyPr/>
          <a:lstStyle/>
          <a:p>
            <a:endParaRPr lang="en-US"/>
          </a:p>
        </p:txBody>
      </p:sp>
      <p:sp>
        <p:nvSpPr>
          <p:cNvPr id="5" name="Title 1">
            <a:extLst>
              <a:ext uri="{FF2B5EF4-FFF2-40B4-BE49-F238E27FC236}">
                <a16:creationId xmlns:a16="http://schemas.microsoft.com/office/drawing/2014/main" id="{038767CA-680B-0B76-F01E-46252B874F0F}"/>
              </a:ext>
            </a:extLst>
          </p:cNvPr>
          <p:cNvSpPr>
            <a:spLocks noGrp="1"/>
          </p:cNvSpPr>
          <p:nvPr>
            <p:ph type="title" hasCustomPrompt="1"/>
          </p:nvPr>
        </p:nvSpPr>
        <p:spPr>
          <a:xfrm>
            <a:off x="435429" y="365125"/>
            <a:ext cx="9907176" cy="832343"/>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en-GB"/>
              <a:t>Title here</a:t>
            </a:r>
            <a:endParaRPr lang="en-US"/>
          </a:p>
        </p:txBody>
      </p:sp>
      <p:sp>
        <p:nvSpPr>
          <p:cNvPr id="6" name="Content Placeholder 2">
            <a:extLst>
              <a:ext uri="{FF2B5EF4-FFF2-40B4-BE49-F238E27FC236}">
                <a16:creationId xmlns:a16="http://schemas.microsoft.com/office/drawing/2014/main" id="{96E91F83-F4C1-D189-C86D-65FABAE92872}"/>
              </a:ext>
            </a:extLst>
          </p:cNvPr>
          <p:cNvSpPr>
            <a:spLocks noGrp="1"/>
          </p:cNvSpPr>
          <p:nvPr>
            <p:ph sz="half" idx="1"/>
          </p:nvPr>
        </p:nvSpPr>
        <p:spPr>
          <a:xfrm>
            <a:off x="435428" y="1825625"/>
            <a:ext cx="5421085" cy="4351338"/>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3">
            <a:extLst>
              <a:ext uri="{FF2B5EF4-FFF2-40B4-BE49-F238E27FC236}">
                <a16:creationId xmlns:a16="http://schemas.microsoft.com/office/drawing/2014/main" id="{FDCC3BED-296A-B482-A241-DEADE537F89B}"/>
              </a:ext>
            </a:extLst>
          </p:cNvPr>
          <p:cNvSpPr>
            <a:spLocks noGrp="1"/>
          </p:cNvSpPr>
          <p:nvPr>
            <p:ph sz="half" idx="2"/>
          </p:nvPr>
        </p:nvSpPr>
        <p:spPr>
          <a:xfrm>
            <a:off x="5992823" y="1825625"/>
            <a:ext cx="5987142" cy="4351338"/>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red screen&#10;&#10;Description automatically generated with medium confidence">
            <a:extLst>
              <a:ext uri="{FF2B5EF4-FFF2-40B4-BE49-F238E27FC236}">
                <a16:creationId xmlns:a16="http://schemas.microsoft.com/office/drawing/2014/main" id="{50B27626-3B20-5D73-4FDC-3BA01A21CF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643" y="4360796"/>
            <a:ext cx="3310467" cy="1934171"/>
          </a:xfrm>
          <a:prstGeom prst="rect">
            <a:avLst/>
          </a:prstGeom>
        </p:spPr>
      </p:pic>
      <p:pic>
        <p:nvPicPr>
          <p:cNvPr id="9" name="Picture 8" descr="A black and red screen&#10;&#10;Description automatically generated with medium confidence">
            <a:extLst>
              <a:ext uri="{FF2B5EF4-FFF2-40B4-BE49-F238E27FC236}">
                <a16:creationId xmlns:a16="http://schemas.microsoft.com/office/drawing/2014/main" id="{2BAE88B5-6467-650F-02BD-112470BE80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26298" y="4360796"/>
            <a:ext cx="3310467" cy="1934171"/>
          </a:xfrm>
          <a:prstGeom prst="rect">
            <a:avLst/>
          </a:prstGeom>
        </p:spPr>
      </p:pic>
      <p:sp>
        <p:nvSpPr>
          <p:cNvPr id="12" name="Slide Number Placeholder 5">
            <a:extLst>
              <a:ext uri="{FF2B5EF4-FFF2-40B4-BE49-F238E27FC236}">
                <a16:creationId xmlns:a16="http://schemas.microsoft.com/office/drawing/2014/main" id="{82E39F79-FFB4-A7E6-7F55-1BD0181761D0}"/>
              </a:ext>
            </a:extLst>
          </p:cNvPr>
          <p:cNvSpPr>
            <a:spLocks noGrp="1"/>
          </p:cNvSpPr>
          <p:nvPr>
            <p:ph type="sldNum" sz="quarter" idx="12"/>
          </p:nvPr>
        </p:nvSpPr>
        <p:spPr>
          <a:xfrm>
            <a:off x="10700950" y="875679"/>
            <a:ext cx="1342255" cy="365125"/>
          </a:xfrm>
          <a:prstGeom prst="rect">
            <a:avLst/>
          </a:prstGeom>
        </p:spPr>
        <p:txBody>
          <a:bodyPr/>
          <a:lstStyle>
            <a:lvl1pPr algn="r">
              <a:defRPr sz="1200">
                <a:solidFill>
                  <a:schemeClr val="bg2">
                    <a:lumMod val="75000"/>
                  </a:schemeClr>
                </a:solidFill>
              </a:defRPr>
            </a:lvl1pPr>
          </a:lstStyle>
          <a:p>
            <a:fld id="{AF3AB783-08A3-C047-8A9E-D72AFDBF4A9F}" type="slidenum">
              <a:rPr lang="en-US" smtClean="0"/>
              <a:pPr/>
              <a:t>‹#›</a:t>
            </a:fld>
            <a:endParaRPr lang="en-US"/>
          </a:p>
        </p:txBody>
      </p:sp>
    </p:spTree>
    <p:extLst>
      <p:ext uri="{BB962C8B-B14F-4D97-AF65-F5344CB8AC3E}">
        <p14:creationId xmlns:p14="http://schemas.microsoft.com/office/powerpoint/2010/main" val="65586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D412-A5CA-4D75-BC45-BCABDF524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ABC6C-0AFE-2A1C-9C9B-DE0E27579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73F68-EF24-390D-E69C-780B88F6A452}"/>
              </a:ext>
            </a:extLst>
          </p:cNvPr>
          <p:cNvSpPr>
            <a:spLocks noGrp="1"/>
          </p:cNvSpPr>
          <p:nvPr>
            <p:ph type="dt" sz="half" idx="10"/>
          </p:nvPr>
        </p:nvSpPr>
        <p:spPr/>
        <p:txBody>
          <a:bodyPr/>
          <a:lstStyle/>
          <a:p>
            <a:fld id="{057BB112-340C-40B0-8B21-C309344F186F}" type="datetimeFigureOut">
              <a:rPr lang="en-US" smtClean="0"/>
              <a:t>8/13/25</a:t>
            </a:fld>
            <a:endParaRPr lang="en-US"/>
          </a:p>
        </p:txBody>
      </p:sp>
      <p:sp>
        <p:nvSpPr>
          <p:cNvPr id="5" name="Footer Placeholder 4">
            <a:extLst>
              <a:ext uri="{FF2B5EF4-FFF2-40B4-BE49-F238E27FC236}">
                <a16:creationId xmlns:a16="http://schemas.microsoft.com/office/drawing/2014/main" id="{C9CA1A83-78A1-437D-6852-A50C168AA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49322-B6CE-2736-1A61-D328F492ECBF}"/>
              </a:ext>
            </a:extLst>
          </p:cNvPr>
          <p:cNvSpPr>
            <a:spLocks noGrp="1"/>
          </p:cNvSpPr>
          <p:nvPr>
            <p:ph type="sldNum" sz="quarter" idx="12"/>
          </p:nvPr>
        </p:nvSpPr>
        <p:spPr/>
        <p:txBody>
          <a:bodyPr/>
          <a:lstStyle/>
          <a:p>
            <a:fld id="{FA80BE7A-654D-4ABF-A3BB-B444000FFDD6}" type="slidenum">
              <a:rPr lang="en-US" smtClean="0"/>
              <a:t>‹#›</a:t>
            </a:fld>
            <a:endParaRPr lang="en-US"/>
          </a:p>
        </p:txBody>
      </p:sp>
    </p:spTree>
    <p:extLst>
      <p:ext uri="{BB962C8B-B14F-4D97-AF65-F5344CB8AC3E}">
        <p14:creationId xmlns:p14="http://schemas.microsoft.com/office/powerpoint/2010/main" val="1267354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DD423FA-443D-2B78-5D49-4C3A2A2E6A87}"/>
              </a:ext>
            </a:extLst>
          </p:cNvPr>
          <p:cNvSpPr>
            <a:spLocks noGrp="1"/>
          </p:cNvSpPr>
          <p:nvPr>
            <p:ph type="ftr" sz="quarter" idx="11"/>
          </p:nvPr>
        </p:nvSpPr>
        <p:spPr/>
        <p:txBody>
          <a:bodyPr/>
          <a:lstStyle/>
          <a:p>
            <a:endParaRPr lang="en-US"/>
          </a:p>
        </p:txBody>
      </p:sp>
      <p:sp>
        <p:nvSpPr>
          <p:cNvPr id="8" name="Title 1">
            <a:extLst>
              <a:ext uri="{FF2B5EF4-FFF2-40B4-BE49-F238E27FC236}">
                <a16:creationId xmlns:a16="http://schemas.microsoft.com/office/drawing/2014/main" id="{2DFD11F0-742E-F8BF-D202-D46A880508A5}"/>
              </a:ext>
            </a:extLst>
          </p:cNvPr>
          <p:cNvSpPr>
            <a:spLocks noGrp="1"/>
          </p:cNvSpPr>
          <p:nvPr>
            <p:ph type="title"/>
          </p:nvPr>
        </p:nvSpPr>
        <p:spPr>
          <a:xfrm>
            <a:off x="839788" y="457200"/>
            <a:ext cx="3932237" cy="1600200"/>
          </a:xfrm>
          <a:prstGeom prst="rect">
            <a:avLst/>
          </a:prstGeom>
        </p:spPr>
        <p:txBody>
          <a:bodyPr anchor="b"/>
          <a:lstStyle>
            <a:lvl1pPr>
              <a:defRPr sz="20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9D014ABB-5C4F-5D0A-B932-C5F0AE3E788C}"/>
              </a:ext>
            </a:extLst>
          </p:cNvPr>
          <p:cNvSpPr>
            <a:spLocks noGrp="1"/>
          </p:cNvSpPr>
          <p:nvPr>
            <p:ph idx="1"/>
          </p:nvPr>
        </p:nvSpPr>
        <p:spPr>
          <a:xfrm>
            <a:off x="5183188" y="987425"/>
            <a:ext cx="6172200" cy="4873625"/>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3">
            <a:extLst>
              <a:ext uri="{FF2B5EF4-FFF2-40B4-BE49-F238E27FC236}">
                <a16:creationId xmlns:a16="http://schemas.microsoft.com/office/drawing/2014/main" id="{DD40E3E8-F2DE-02CA-6381-59C5F4ABB07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3" name="Slide Number Placeholder 5">
            <a:extLst>
              <a:ext uri="{FF2B5EF4-FFF2-40B4-BE49-F238E27FC236}">
                <a16:creationId xmlns:a16="http://schemas.microsoft.com/office/drawing/2014/main" id="{9CDFF7E3-3359-1BDD-28C1-BCE4E048E9E9}"/>
              </a:ext>
            </a:extLst>
          </p:cNvPr>
          <p:cNvSpPr>
            <a:spLocks noGrp="1"/>
          </p:cNvSpPr>
          <p:nvPr>
            <p:ph type="sldNum" sz="quarter" idx="12"/>
          </p:nvPr>
        </p:nvSpPr>
        <p:spPr>
          <a:xfrm>
            <a:off x="10700950" y="875679"/>
            <a:ext cx="1342255" cy="365125"/>
          </a:xfrm>
          <a:prstGeom prst="rect">
            <a:avLst/>
          </a:prstGeom>
        </p:spPr>
        <p:txBody>
          <a:bodyPr/>
          <a:lstStyle>
            <a:lvl1pPr algn="r">
              <a:defRPr sz="1200">
                <a:solidFill>
                  <a:schemeClr val="bg2">
                    <a:lumMod val="75000"/>
                  </a:schemeClr>
                </a:solidFill>
              </a:defRPr>
            </a:lvl1pPr>
          </a:lstStyle>
          <a:p>
            <a:fld id="{AF3AB783-08A3-C047-8A9E-D72AFDBF4A9F}" type="slidenum">
              <a:rPr lang="en-US" smtClean="0"/>
              <a:pPr/>
              <a:t>‹#›</a:t>
            </a:fld>
            <a:endParaRPr lang="en-US"/>
          </a:p>
        </p:txBody>
      </p:sp>
    </p:spTree>
    <p:extLst>
      <p:ext uri="{BB962C8B-B14F-4D97-AF65-F5344CB8AC3E}">
        <p14:creationId xmlns:p14="http://schemas.microsoft.com/office/powerpoint/2010/main" val="3952805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64C5654-769D-47AD-1F21-01F1E7F3C628}"/>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3970074D-1BB7-A0EB-3FC4-5FC4166990E5}"/>
              </a:ext>
            </a:extLst>
          </p:cNvPr>
          <p:cNvSpPr>
            <a:spLocks noGrp="1"/>
          </p:cNvSpPr>
          <p:nvPr>
            <p:ph type="sldNum" sz="quarter" idx="12"/>
          </p:nvPr>
        </p:nvSpPr>
        <p:spPr>
          <a:xfrm>
            <a:off x="10700950" y="875679"/>
            <a:ext cx="1342255" cy="365125"/>
          </a:xfrm>
          <a:prstGeom prst="rect">
            <a:avLst/>
          </a:prstGeom>
        </p:spPr>
        <p:txBody>
          <a:bodyPr/>
          <a:lstStyle>
            <a:lvl1pPr algn="r">
              <a:defRPr sz="1200">
                <a:solidFill>
                  <a:schemeClr val="bg2">
                    <a:lumMod val="75000"/>
                  </a:schemeClr>
                </a:solidFill>
              </a:defRPr>
            </a:lvl1pPr>
          </a:lstStyle>
          <a:p>
            <a:fld id="{AF3AB783-08A3-C047-8A9E-D72AFDBF4A9F}" type="slidenum">
              <a:rPr lang="en-US" smtClean="0"/>
              <a:pPr/>
              <a:t>‹#›</a:t>
            </a:fld>
            <a:endParaRPr lang="en-US"/>
          </a:p>
        </p:txBody>
      </p:sp>
    </p:spTree>
    <p:extLst>
      <p:ext uri="{BB962C8B-B14F-4D97-AF65-F5344CB8AC3E}">
        <p14:creationId xmlns:p14="http://schemas.microsoft.com/office/powerpoint/2010/main" val="2225326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F799D2A-0416-A738-8B35-D1D1E39DFD16}"/>
              </a:ext>
            </a:extLst>
          </p:cNvPr>
          <p:cNvSpPr>
            <a:spLocks noGrp="1"/>
          </p:cNvSpPr>
          <p:nvPr>
            <p:ph type="ftr" sz="quarter" idx="11"/>
          </p:nvPr>
        </p:nvSpPr>
        <p:spPr/>
        <p:txBody>
          <a:bodyPr/>
          <a:lstStyle/>
          <a:p>
            <a:endParaRPr lang="en-US"/>
          </a:p>
        </p:txBody>
      </p:sp>
      <p:sp>
        <p:nvSpPr>
          <p:cNvPr id="7" name="TextBox 6">
            <a:extLst>
              <a:ext uri="{FF2B5EF4-FFF2-40B4-BE49-F238E27FC236}">
                <a16:creationId xmlns:a16="http://schemas.microsoft.com/office/drawing/2014/main" id="{1513E97D-7338-9CEA-6085-9B2137BA92D2}"/>
              </a:ext>
            </a:extLst>
          </p:cNvPr>
          <p:cNvSpPr txBox="1"/>
          <p:nvPr userDrawn="1"/>
        </p:nvSpPr>
        <p:spPr>
          <a:xfrm>
            <a:off x="1072055" y="1082566"/>
            <a:ext cx="3603872" cy="1015663"/>
          </a:xfrm>
          <a:prstGeom prst="rect">
            <a:avLst/>
          </a:prstGeom>
          <a:noFill/>
        </p:spPr>
        <p:txBody>
          <a:bodyPr wrap="none" rtlCol="0">
            <a:spAutoFit/>
          </a:bodyPr>
          <a:lstStyle/>
          <a:p>
            <a:r>
              <a:rPr lang="en-US" sz="6000" spc="-150">
                <a:latin typeface="Arial" panose="020B0604020202020204" pitchFamily="34" charset="0"/>
                <a:cs typeface="Arial" panose="020B0604020202020204" pitchFamily="34" charset="0"/>
              </a:rPr>
              <a:t>Thank you</a:t>
            </a:r>
          </a:p>
        </p:txBody>
      </p:sp>
      <p:pic>
        <p:nvPicPr>
          <p:cNvPr id="8" name="Picture 7" descr="A screenshot of a video with Marfa lights in the background&#10;&#10;Description automatically generated">
            <a:extLst>
              <a:ext uri="{FF2B5EF4-FFF2-40B4-BE49-F238E27FC236}">
                <a16:creationId xmlns:a16="http://schemas.microsoft.com/office/drawing/2014/main" id="{BBF664C5-11F5-471B-1256-E08B42F9A360}"/>
              </a:ext>
            </a:extLst>
          </p:cNvPr>
          <p:cNvPicPr>
            <a:picLocks noChangeAspect="1"/>
          </p:cNvPicPr>
          <p:nvPr userDrawn="1"/>
        </p:nvPicPr>
        <p:blipFill rotWithShape="1">
          <a:blip r:embed="rId2"/>
          <a:srcRect t="49619" r="51988" b="36967"/>
          <a:stretch/>
        </p:blipFill>
        <p:spPr>
          <a:xfrm>
            <a:off x="349731" y="3236240"/>
            <a:ext cx="6463338" cy="1015663"/>
          </a:xfrm>
          <a:prstGeom prst="rect">
            <a:avLst/>
          </a:prstGeom>
        </p:spPr>
      </p:pic>
      <p:cxnSp>
        <p:nvCxnSpPr>
          <p:cNvPr id="9" name="Straight Connector 8">
            <a:extLst>
              <a:ext uri="{FF2B5EF4-FFF2-40B4-BE49-F238E27FC236}">
                <a16:creationId xmlns:a16="http://schemas.microsoft.com/office/drawing/2014/main" id="{BB727467-3993-19E3-B319-2CD15590DB50}"/>
              </a:ext>
            </a:extLst>
          </p:cNvPr>
          <p:cNvCxnSpPr>
            <a:cxnSpLocks/>
          </p:cNvCxnSpPr>
          <p:nvPr userDrawn="1"/>
        </p:nvCxnSpPr>
        <p:spPr>
          <a:xfrm>
            <a:off x="1072055" y="3113928"/>
            <a:ext cx="5717628"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9289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B84A-192F-3BAF-CFBC-B7EDF72C14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D14E699-FD0B-D004-D05C-E4579B673A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AEFB5B7-9E6C-B640-0947-CFAF5119F3DC}"/>
              </a:ext>
            </a:extLst>
          </p:cNvPr>
          <p:cNvSpPr>
            <a:spLocks noGrp="1"/>
          </p:cNvSpPr>
          <p:nvPr>
            <p:ph type="dt" sz="half" idx="10"/>
          </p:nvPr>
        </p:nvSpPr>
        <p:spPr/>
        <p:txBody>
          <a:bodyPr/>
          <a:lstStyle/>
          <a:p>
            <a:fld id="{61B5C248-5000-B64F-B76D-CF9E5D3DAB98}" type="datetimeFigureOut">
              <a:rPr lang="en-US" smtClean="0"/>
              <a:t>8/13/25</a:t>
            </a:fld>
            <a:endParaRPr lang="en-US"/>
          </a:p>
        </p:txBody>
      </p:sp>
      <p:sp>
        <p:nvSpPr>
          <p:cNvPr id="5" name="Footer Placeholder 4">
            <a:extLst>
              <a:ext uri="{FF2B5EF4-FFF2-40B4-BE49-F238E27FC236}">
                <a16:creationId xmlns:a16="http://schemas.microsoft.com/office/drawing/2014/main" id="{23C52BE2-4CFB-D3AD-24CF-E93AF0AEE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AE8A2-5603-92B9-32BF-0D3A8670065F}"/>
              </a:ext>
            </a:extLst>
          </p:cNvPr>
          <p:cNvSpPr>
            <a:spLocks noGrp="1"/>
          </p:cNvSpPr>
          <p:nvPr>
            <p:ph type="sldNum" sz="quarter" idx="12"/>
          </p:nvPr>
        </p:nvSpPr>
        <p:spPr/>
        <p:txBody>
          <a:bodyPr/>
          <a:lstStyle/>
          <a:p>
            <a:fld id="{F6B18F89-E1F6-3548-A83A-14FC8F906141}" type="slidenum">
              <a:rPr lang="en-US" smtClean="0"/>
              <a:t>‹#›</a:t>
            </a:fld>
            <a:endParaRPr lang="en-US"/>
          </a:p>
        </p:txBody>
      </p:sp>
    </p:spTree>
    <p:extLst>
      <p:ext uri="{BB962C8B-B14F-4D97-AF65-F5344CB8AC3E}">
        <p14:creationId xmlns:p14="http://schemas.microsoft.com/office/powerpoint/2010/main" val="20266070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768C-6B36-F03B-7C40-813E2D11A8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2BD2F4-05C3-7335-7E34-1DD517D468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7D43B0-55D8-DA36-A2C8-F5BD1B9CEC15}"/>
              </a:ext>
            </a:extLst>
          </p:cNvPr>
          <p:cNvSpPr>
            <a:spLocks noGrp="1"/>
          </p:cNvSpPr>
          <p:nvPr>
            <p:ph type="dt" sz="half" idx="10"/>
          </p:nvPr>
        </p:nvSpPr>
        <p:spPr/>
        <p:txBody>
          <a:bodyPr/>
          <a:lstStyle/>
          <a:p>
            <a:fld id="{057BB112-340C-40B0-8B21-C309344F186F}" type="datetimeFigureOut">
              <a:rPr lang="en-US" smtClean="0"/>
              <a:t>8/13/25</a:t>
            </a:fld>
            <a:endParaRPr lang="en-US"/>
          </a:p>
        </p:txBody>
      </p:sp>
      <p:sp>
        <p:nvSpPr>
          <p:cNvPr id="5" name="Footer Placeholder 4">
            <a:extLst>
              <a:ext uri="{FF2B5EF4-FFF2-40B4-BE49-F238E27FC236}">
                <a16:creationId xmlns:a16="http://schemas.microsoft.com/office/drawing/2014/main" id="{C53E0D31-A36A-5E5D-CDC0-45EB8EE01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6A956-972B-4327-EF70-8E79EDEEA03F}"/>
              </a:ext>
            </a:extLst>
          </p:cNvPr>
          <p:cNvSpPr>
            <a:spLocks noGrp="1"/>
          </p:cNvSpPr>
          <p:nvPr>
            <p:ph type="sldNum" sz="quarter" idx="12"/>
          </p:nvPr>
        </p:nvSpPr>
        <p:spPr/>
        <p:txBody>
          <a:bodyPr/>
          <a:lstStyle/>
          <a:p>
            <a:fld id="{FA80BE7A-654D-4ABF-A3BB-B444000FFDD6}" type="slidenum">
              <a:rPr lang="en-US" smtClean="0"/>
              <a:t>‹#›</a:t>
            </a:fld>
            <a:endParaRPr lang="en-US"/>
          </a:p>
        </p:txBody>
      </p:sp>
    </p:spTree>
    <p:extLst>
      <p:ext uri="{BB962C8B-B14F-4D97-AF65-F5344CB8AC3E}">
        <p14:creationId xmlns:p14="http://schemas.microsoft.com/office/powerpoint/2010/main" val="143661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C9327-DC57-C349-864D-6168E3025C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F322-A621-5789-90C7-6E6BFD24C4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B2B230-1F3D-E03F-2620-DFF9E852CC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FD67D0-71A5-540D-CA48-1BCA94528B46}"/>
              </a:ext>
            </a:extLst>
          </p:cNvPr>
          <p:cNvSpPr>
            <a:spLocks noGrp="1"/>
          </p:cNvSpPr>
          <p:nvPr>
            <p:ph type="dt" sz="half" idx="10"/>
          </p:nvPr>
        </p:nvSpPr>
        <p:spPr/>
        <p:txBody>
          <a:bodyPr/>
          <a:lstStyle/>
          <a:p>
            <a:fld id="{057BB112-340C-40B0-8B21-C309344F186F}" type="datetimeFigureOut">
              <a:rPr lang="en-US" smtClean="0"/>
              <a:t>8/13/25</a:t>
            </a:fld>
            <a:endParaRPr lang="en-US"/>
          </a:p>
        </p:txBody>
      </p:sp>
      <p:sp>
        <p:nvSpPr>
          <p:cNvPr id="6" name="Footer Placeholder 5">
            <a:extLst>
              <a:ext uri="{FF2B5EF4-FFF2-40B4-BE49-F238E27FC236}">
                <a16:creationId xmlns:a16="http://schemas.microsoft.com/office/drawing/2014/main" id="{DF6A4257-7E0D-7C74-6C68-F08B7387F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B8740-6CA8-C142-F0B4-6911A4F606F8}"/>
              </a:ext>
            </a:extLst>
          </p:cNvPr>
          <p:cNvSpPr>
            <a:spLocks noGrp="1"/>
          </p:cNvSpPr>
          <p:nvPr>
            <p:ph type="sldNum" sz="quarter" idx="12"/>
          </p:nvPr>
        </p:nvSpPr>
        <p:spPr/>
        <p:txBody>
          <a:bodyPr/>
          <a:lstStyle/>
          <a:p>
            <a:fld id="{FA80BE7A-654D-4ABF-A3BB-B444000FFDD6}" type="slidenum">
              <a:rPr lang="en-US" smtClean="0"/>
              <a:t>‹#›</a:t>
            </a:fld>
            <a:endParaRPr lang="en-US"/>
          </a:p>
        </p:txBody>
      </p:sp>
    </p:spTree>
    <p:extLst>
      <p:ext uri="{BB962C8B-B14F-4D97-AF65-F5344CB8AC3E}">
        <p14:creationId xmlns:p14="http://schemas.microsoft.com/office/powerpoint/2010/main" val="75951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25CD-1C90-A05A-AA4E-27E33C8752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09E841-64F2-CE12-F12E-6DBD51C110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A8E69F-EABC-B3BE-AB11-6B47AADAF2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04D34F-5AD5-62DF-A0AA-006882EA6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2B42D9-947E-E7D6-9C04-434372F175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2755FA-16FC-89EC-CC67-2E19EBA73EF9}"/>
              </a:ext>
            </a:extLst>
          </p:cNvPr>
          <p:cNvSpPr>
            <a:spLocks noGrp="1"/>
          </p:cNvSpPr>
          <p:nvPr>
            <p:ph type="dt" sz="half" idx="10"/>
          </p:nvPr>
        </p:nvSpPr>
        <p:spPr/>
        <p:txBody>
          <a:bodyPr/>
          <a:lstStyle/>
          <a:p>
            <a:fld id="{057BB112-340C-40B0-8B21-C309344F186F}" type="datetimeFigureOut">
              <a:rPr lang="en-US" smtClean="0"/>
              <a:t>8/13/25</a:t>
            </a:fld>
            <a:endParaRPr lang="en-US"/>
          </a:p>
        </p:txBody>
      </p:sp>
      <p:sp>
        <p:nvSpPr>
          <p:cNvPr id="8" name="Footer Placeholder 7">
            <a:extLst>
              <a:ext uri="{FF2B5EF4-FFF2-40B4-BE49-F238E27FC236}">
                <a16:creationId xmlns:a16="http://schemas.microsoft.com/office/drawing/2014/main" id="{8BC5E14F-BBA0-6AA7-A724-EA2D72BE41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BA8345-E43E-36C7-3BDE-4127FC64ABA6}"/>
              </a:ext>
            </a:extLst>
          </p:cNvPr>
          <p:cNvSpPr>
            <a:spLocks noGrp="1"/>
          </p:cNvSpPr>
          <p:nvPr>
            <p:ph type="sldNum" sz="quarter" idx="12"/>
          </p:nvPr>
        </p:nvSpPr>
        <p:spPr/>
        <p:txBody>
          <a:bodyPr/>
          <a:lstStyle/>
          <a:p>
            <a:fld id="{FA80BE7A-654D-4ABF-A3BB-B444000FFDD6}" type="slidenum">
              <a:rPr lang="en-US" smtClean="0"/>
              <a:t>‹#›</a:t>
            </a:fld>
            <a:endParaRPr lang="en-US"/>
          </a:p>
        </p:txBody>
      </p:sp>
    </p:spTree>
    <p:extLst>
      <p:ext uri="{BB962C8B-B14F-4D97-AF65-F5344CB8AC3E}">
        <p14:creationId xmlns:p14="http://schemas.microsoft.com/office/powerpoint/2010/main" val="155148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9DCE-114C-9DA2-0C33-18D8DBB7E5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E390B9-4F8B-1F84-304A-2017200FCCA2}"/>
              </a:ext>
            </a:extLst>
          </p:cNvPr>
          <p:cNvSpPr>
            <a:spLocks noGrp="1"/>
          </p:cNvSpPr>
          <p:nvPr>
            <p:ph type="dt" sz="half" idx="10"/>
          </p:nvPr>
        </p:nvSpPr>
        <p:spPr/>
        <p:txBody>
          <a:bodyPr/>
          <a:lstStyle/>
          <a:p>
            <a:fld id="{057BB112-340C-40B0-8B21-C309344F186F}" type="datetimeFigureOut">
              <a:rPr lang="en-US" smtClean="0"/>
              <a:t>8/13/25</a:t>
            </a:fld>
            <a:endParaRPr lang="en-US"/>
          </a:p>
        </p:txBody>
      </p:sp>
      <p:sp>
        <p:nvSpPr>
          <p:cNvPr id="4" name="Footer Placeholder 3">
            <a:extLst>
              <a:ext uri="{FF2B5EF4-FFF2-40B4-BE49-F238E27FC236}">
                <a16:creationId xmlns:a16="http://schemas.microsoft.com/office/drawing/2014/main" id="{1DE0A186-BA05-51E8-98A4-40E09B250C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2E012C-4845-3707-7591-9C27A4E55DD9}"/>
              </a:ext>
            </a:extLst>
          </p:cNvPr>
          <p:cNvSpPr>
            <a:spLocks noGrp="1"/>
          </p:cNvSpPr>
          <p:nvPr>
            <p:ph type="sldNum" sz="quarter" idx="12"/>
          </p:nvPr>
        </p:nvSpPr>
        <p:spPr/>
        <p:txBody>
          <a:bodyPr/>
          <a:lstStyle/>
          <a:p>
            <a:fld id="{FA80BE7A-654D-4ABF-A3BB-B444000FFDD6}" type="slidenum">
              <a:rPr lang="en-US" smtClean="0"/>
              <a:t>‹#›</a:t>
            </a:fld>
            <a:endParaRPr lang="en-US"/>
          </a:p>
        </p:txBody>
      </p:sp>
    </p:spTree>
    <p:extLst>
      <p:ext uri="{BB962C8B-B14F-4D97-AF65-F5344CB8AC3E}">
        <p14:creationId xmlns:p14="http://schemas.microsoft.com/office/powerpoint/2010/main" val="72049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A2B119-56BC-7C5E-E88A-F59AED541E26}"/>
              </a:ext>
            </a:extLst>
          </p:cNvPr>
          <p:cNvSpPr>
            <a:spLocks noGrp="1"/>
          </p:cNvSpPr>
          <p:nvPr>
            <p:ph type="dt" sz="half" idx="10"/>
          </p:nvPr>
        </p:nvSpPr>
        <p:spPr/>
        <p:txBody>
          <a:bodyPr/>
          <a:lstStyle/>
          <a:p>
            <a:fld id="{057BB112-340C-40B0-8B21-C309344F186F}" type="datetimeFigureOut">
              <a:rPr lang="en-US" smtClean="0"/>
              <a:t>8/13/25</a:t>
            </a:fld>
            <a:endParaRPr lang="en-US"/>
          </a:p>
        </p:txBody>
      </p:sp>
      <p:sp>
        <p:nvSpPr>
          <p:cNvPr id="3" name="Footer Placeholder 2">
            <a:extLst>
              <a:ext uri="{FF2B5EF4-FFF2-40B4-BE49-F238E27FC236}">
                <a16:creationId xmlns:a16="http://schemas.microsoft.com/office/drawing/2014/main" id="{5E7304EB-F174-0502-189A-A417840D05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43491C-3C1F-AB24-E750-F10BA05260AC}"/>
              </a:ext>
            </a:extLst>
          </p:cNvPr>
          <p:cNvSpPr>
            <a:spLocks noGrp="1"/>
          </p:cNvSpPr>
          <p:nvPr>
            <p:ph type="sldNum" sz="quarter" idx="12"/>
          </p:nvPr>
        </p:nvSpPr>
        <p:spPr/>
        <p:txBody>
          <a:bodyPr/>
          <a:lstStyle/>
          <a:p>
            <a:fld id="{FA80BE7A-654D-4ABF-A3BB-B444000FFDD6}" type="slidenum">
              <a:rPr lang="en-US" smtClean="0"/>
              <a:t>‹#›</a:t>
            </a:fld>
            <a:endParaRPr lang="en-US"/>
          </a:p>
        </p:txBody>
      </p:sp>
    </p:spTree>
    <p:extLst>
      <p:ext uri="{BB962C8B-B14F-4D97-AF65-F5344CB8AC3E}">
        <p14:creationId xmlns:p14="http://schemas.microsoft.com/office/powerpoint/2010/main" val="368281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52E8-4DD1-4D78-A37A-2CFA0E5FBB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3C2B72-F551-7F5E-2F52-6D8CF8FE38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60227A-636F-F8AB-28E5-BD8618829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862AC9-E59A-E272-6FD8-2B6B0E1C786A}"/>
              </a:ext>
            </a:extLst>
          </p:cNvPr>
          <p:cNvSpPr>
            <a:spLocks noGrp="1"/>
          </p:cNvSpPr>
          <p:nvPr>
            <p:ph type="dt" sz="half" idx="10"/>
          </p:nvPr>
        </p:nvSpPr>
        <p:spPr/>
        <p:txBody>
          <a:bodyPr/>
          <a:lstStyle/>
          <a:p>
            <a:fld id="{057BB112-340C-40B0-8B21-C309344F186F}" type="datetimeFigureOut">
              <a:rPr lang="en-US" smtClean="0"/>
              <a:t>8/13/25</a:t>
            </a:fld>
            <a:endParaRPr lang="en-US"/>
          </a:p>
        </p:txBody>
      </p:sp>
      <p:sp>
        <p:nvSpPr>
          <p:cNvPr id="6" name="Footer Placeholder 5">
            <a:extLst>
              <a:ext uri="{FF2B5EF4-FFF2-40B4-BE49-F238E27FC236}">
                <a16:creationId xmlns:a16="http://schemas.microsoft.com/office/drawing/2014/main" id="{C85943A1-0780-0EE0-55AC-09362149E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DD647-EBF0-C686-0592-5D89FC5F221E}"/>
              </a:ext>
            </a:extLst>
          </p:cNvPr>
          <p:cNvSpPr>
            <a:spLocks noGrp="1"/>
          </p:cNvSpPr>
          <p:nvPr>
            <p:ph type="sldNum" sz="quarter" idx="12"/>
          </p:nvPr>
        </p:nvSpPr>
        <p:spPr/>
        <p:txBody>
          <a:bodyPr/>
          <a:lstStyle/>
          <a:p>
            <a:fld id="{FA80BE7A-654D-4ABF-A3BB-B444000FFDD6}" type="slidenum">
              <a:rPr lang="en-US" smtClean="0"/>
              <a:t>‹#›</a:t>
            </a:fld>
            <a:endParaRPr lang="en-US"/>
          </a:p>
        </p:txBody>
      </p:sp>
    </p:spTree>
    <p:extLst>
      <p:ext uri="{BB962C8B-B14F-4D97-AF65-F5344CB8AC3E}">
        <p14:creationId xmlns:p14="http://schemas.microsoft.com/office/powerpoint/2010/main" val="235535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81C72-1E95-E6F5-6EE7-2FA367E35E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7F4DAE-E153-E535-CC89-848299BE8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7B1F5B-3FB9-AB7F-1FCB-3C8BECEBEF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59140-C7EB-1207-1BB8-86796C631922}"/>
              </a:ext>
            </a:extLst>
          </p:cNvPr>
          <p:cNvSpPr>
            <a:spLocks noGrp="1"/>
          </p:cNvSpPr>
          <p:nvPr>
            <p:ph type="dt" sz="half" idx="10"/>
          </p:nvPr>
        </p:nvSpPr>
        <p:spPr/>
        <p:txBody>
          <a:bodyPr/>
          <a:lstStyle/>
          <a:p>
            <a:fld id="{057BB112-340C-40B0-8B21-C309344F186F}" type="datetimeFigureOut">
              <a:rPr lang="en-US" smtClean="0"/>
              <a:t>8/13/25</a:t>
            </a:fld>
            <a:endParaRPr lang="en-US"/>
          </a:p>
        </p:txBody>
      </p:sp>
      <p:sp>
        <p:nvSpPr>
          <p:cNvPr id="6" name="Footer Placeholder 5">
            <a:extLst>
              <a:ext uri="{FF2B5EF4-FFF2-40B4-BE49-F238E27FC236}">
                <a16:creationId xmlns:a16="http://schemas.microsoft.com/office/drawing/2014/main" id="{7838CC4E-9C09-6E66-F574-226079B96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FF0AD-0282-FEA8-F1CE-05955DFB9131}"/>
              </a:ext>
            </a:extLst>
          </p:cNvPr>
          <p:cNvSpPr>
            <a:spLocks noGrp="1"/>
          </p:cNvSpPr>
          <p:nvPr>
            <p:ph type="sldNum" sz="quarter" idx="12"/>
          </p:nvPr>
        </p:nvSpPr>
        <p:spPr/>
        <p:txBody>
          <a:bodyPr/>
          <a:lstStyle/>
          <a:p>
            <a:fld id="{FA80BE7A-654D-4ABF-A3BB-B444000FFDD6}" type="slidenum">
              <a:rPr lang="en-US" smtClean="0"/>
              <a:t>‹#›</a:t>
            </a:fld>
            <a:endParaRPr lang="en-US"/>
          </a:p>
        </p:txBody>
      </p:sp>
    </p:spTree>
    <p:extLst>
      <p:ext uri="{BB962C8B-B14F-4D97-AF65-F5344CB8AC3E}">
        <p14:creationId xmlns:p14="http://schemas.microsoft.com/office/powerpoint/2010/main" val="407376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7DBC59-7928-53F8-4EC2-8FD95F1F8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996531-CB0F-83D5-A8C2-EAB26773BE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EA17A-7E8E-D9EB-C2C8-BFBC814E3B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7BB112-340C-40B0-8B21-C309344F186F}" type="datetimeFigureOut">
              <a:rPr lang="en-US" smtClean="0"/>
              <a:t>8/13/25</a:t>
            </a:fld>
            <a:endParaRPr lang="en-US"/>
          </a:p>
        </p:txBody>
      </p:sp>
      <p:sp>
        <p:nvSpPr>
          <p:cNvPr id="5" name="Footer Placeholder 4">
            <a:extLst>
              <a:ext uri="{FF2B5EF4-FFF2-40B4-BE49-F238E27FC236}">
                <a16:creationId xmlns:a16="http://schemas.microsoft.com/office/drawing/2014/main" id="{9DFDAEE1-8C56-4B77-69D7-F4B0473A5C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BC9DC55-EA36-7E7C-4292-C9DBDDB440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80BE7A-654D-4ABF-A3BB-B444000FFDD6}" type="slidenum">
              <a:rPr lang="en-US" smtClean="0"/>
              <a:t>‹#›</a:t>
            </a:fld>
            <a:endParaRPr lang="en-US"/>
          </a:p>
        </p:txBody>
      </p:sp>
    </p:spTree>
    <p:extLst>
      <p:ext uri="{BB962C8B-B14F-4D97-AF65-F5344CB8AC3E}">
        <p14:creationId xmlns:p14="http://schemas.microsoft.com/office/powerpoint/2010/main" val="1995433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C726CA4-52C3-1252-FB5E-EC8D6E9BDE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6710280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hyperlink" Target="https://mdec.my/national-einvoicing" TargetMode="External"/><Relationship Id="rId4" Type="http://schemas.openxmlformats.org/officeDocument/2006/relationships/hyperlink" Target="mailto:clic@mdec.com.m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9" Type="http://schemas.openxmlformats.org/officeDocument/2006/relationships/image" Target="../media/image63.png"/><Relationship Id="rId21" Type="http://schemas.openxmlformats.org/officeDocument/2006/relationships/image" Target="../media/image45.png"/><Relationship Id="rId34" Type="http://schemas.openxmlformats.org/officeDocument/2006/relationships/image" Target="../media/image58.png"/><Relationship Id="rId42" Type="http://schemas.openxmlformats.org/officeDocument/2006/relationships/image" Target="../media/image66.png"/><Relationship Id="rId47" Type="http://schemas.openxmlformats.org/officeDocument/2006/relationships/image" Target="../media/image71.png"/><Relationship Id="rId50" Type="http://schemas.openxmlformats.org/officeDocument/2006/relationships/image" Target="../media/image74.png"/><Relationship Id="rId55" Type="http://schemas.openxmlformats.org/officeDocument/2006/relationships/image" Target="../media/image79.png"/><Relationship Id="rId7" Type="http://schemas.openxmlformats.org/officeDocument/2006/relationships/image" Target="../media/image32.png"/><Relationship Id="rId2" Type="http://schemas.openxmlformats.org/officeDocument/2006/relationships/notesSlide" Target="../notesSlides/notesSlide12.xml"/><Relationship Id="rId16" Type="http://schemas.openxmlformats.org/officeDocument/2006/relationships/image" Target="../media/image40.png"/><Relationship Id="rId29" Type="http://schemas.openxmlformats.org/officeDocument/2006/relationships/image" Target="../media/image53.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png"/><Relationship Id="rId40" Type="http://schemas.openxmlformats.org/officeDocument/2006/relationships/image" Target="../media/image64.png"/><Relationship Id="rId45" Type="http://schemas.openxmlformats.org/officeDocument/2006/relationships/image" Target="../media/image69.png"/><Relationship Id="rId53" Type="http://schemas.openxmlformats.org/officeDocument/2006/relationships/image" Target="../media/image77.png"/><Relationship Id="rId58" Type="http://schemas.openxmlformats.org/officeDocument/2006/relationships/image" Target="../media/image82.png"/><Relationship Id="rId5" Type="http://schemas.openxmlformats.org/officeDocument/2006/relationships/image" Target="../media/image30.png"/><Relationship Id="rId19" Type="http://schemas.openxmlformats.org/officeDocument/2006/relationships/image" Target="../media/image43.png"/><Relationship Id="rId4" Type="http://schemas.openxmlformats.org/officeDocument/2006/relationships/image" Target="../media/image29.jpe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43" Type="http://schemas.openxmlformats.org/officeDocument/2006/relationships/image" Target="../media/image67.png"/><Relationship Id="rId48" Type="http://schemas.openxmlformats.org/officeDocument/2006/relationships/image" Target="../media/image72.png"/><Relationship Id="rId56" Type="http://schemas.openxmlformats.org/officeDocument/2006/relationships/image" Target="../media/image80.png"/><Relationship Id="rId8" Type="http://schemas.openxmlformats.org/officeDocument/2006/relationships/hyperlink" Target="https://mdec.my/national-einvoicing" TargetMode="External"/><Relationship Id="rId51" Type="http://schemas.openxmlformats.org/officeDocument/2006/relationships/image" Target="../media/image75.png"/><Relationship Id="rId3" Type="http://schemas.openxmlformats.org/officeDocument/2006/relationships/image" Target="../media/image28.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38" Type="http://schemas.openxmlformats.org/officeDocument/2006/relationships/image" Target="../media/image62.png"/><Relationship Id="rId46" Type="http://schemas.openxmlformats.org/officeDocument/2006/relationships/image" Target="../media/image70.png"/><Relationship Id="rId59" Type="http://schemas.openxmlformats.org/officeDocument/2006/relationships/image" Target="../media/image17.jpeg"/><Relationship Id="rId20" Type="http://schemas.openxmlformats.org/officeDocument/2006/relationships/image" Target="../media/image44.png"/><Relationship Id="rId41" Type="http://schemas.openxmlformats.org/officeDocument/2006/relationships/image" Target="../media/image65.png"/><Relationship Id="rId54" Type="http://schemas.openxmlformats.org/officeDocument/2006/relationships/image" Target="../media/image78.png"/><Relationship Id="rId1" Type="http://schemas.openxmlformats.org/officeDocument/2006/relationships/slideLayout" Target="../slideLayouts/slideLayout17.xml"/><Relationship Id="rId6" Type="http://schemas.openxmlformats.org/officeDocument/2006/relationships/image" Target="../media/image31.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jpeg"/><Relationship Id="rId49" Type="http://schemas.openxmlformats.org/officeDocument/2006/relationships/image" Target="../media/image73.png"/><Relationship Id="rId57" Type="http://schemas.openxmlformats.org/officeDocument/2006/relationships/image" Target="../media/image81.png"/><Relationship Id="rId10" Type="http://schemas.openxmlformats.org/officeDocument/2006/relationships/image" Target="../media/image34.png"/><Relationship Id="rId31" Type="http://schemas.openxmlformats.org/officeDocument/2006/relationships/image" Target="../media/image55.png"/><Relationship Id="rId44" Type="http://schemas.openxmlformats.org/officeDocument/2006/relationships/image" Target="../media/image68.png"/><Relationship Id="rId52" Type="http://schemas.openxmlformats.org/officeDocument/2006/relationships/image" Target="../media/image76.png"/></Relationships>
</file>

<file path=ppt/slides/_rels/slide14.xml.rels><?xml version="1.0" encoding="UTF-8" standalone="yes"?>
<Relationships xmlns="http://schemas.openxmlformats.org/package/2006/relationships"><Relationship Id="rId3" Type="http://schemas.openxmlformats.org/officeDocument/2006/relationships/hyperlink" Target="https://mdec.my/national-einvoicing/freemium-and-affordable-solutions" TargetMode="External"/><Relationship Id="rId7" Type="http://schemas.openxmlformats.org/officeDocument/2006/relationships/image" Target="../media/image17.jpeg"/><Relationship Id="rId2" Type="http://schemas.openxmlformats.org/officeDocument/2006/relationships/image" Target="../media/image83.jpg"/><Relationship Id="rId1" Type="http://schemas.openxmlformats.org/officeDocument/2006/relationships/slideLayout" Target="../slideLayouts/slideLayout23.xml"/><Relationship Id="rId6" Type="http://schemas.openxmlformats.org/officeDocument/2006/relationships/image" Target="../media/image86.jpg"/><Relationship Id="rId5" Type="http://schemas.openxmlformats.org/officeDocument/2006/relationships/image" Target="../media/image85.jpg"/><Relationship Id="rId4" Type="http://schemas.openxmlformats.org/officeDocument/2006/relationships/image" Target="../media/image84.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www.google.com/url?sa=i&amp;url=https%3A%2F%2Fwww.certum.eu%2Fen%2Fnews%2Fpaperless-in-practice-or-how-business-can-save-thousands-of-trees%2F&amp;psig=AOvVaw1cDja7w1HVhpBzFFjtQci2&amp;ust=1731924479973000&amp;source=images&amp;cd=vfe&amp;opi=89978449&amp;ved=0CBQQjRxqFwoTCOjZi92P44kDFQAAAAAdAAAAABBY" TargetMode="External"/><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80A0F-C39D-D9B8-FF57-B90E84047B43}"/>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66D0FDC6-54AE-FF01-B81E-69C7059E7426}"/>
              </a:ext>
            </a:extLst>
          </p:cNvPr>
          <p:cNvSpPr>
            <a:spLocks noGrp="1"/>
          </p:cNvSpPr>
          <p:nvPr>
            <p:ph type="subTitle" idx="1"/>
          </p:nvPr>
        </p:nvSpPr>
        <p:spPr>
          <a:xfrm>
            <a:off x="838199" y="4166334"/>
            <a:ext cx="9583133" cy="636707"/>
          </a:xfrm>
        </p:spPr>
        <p:txBody>
          <a:bodyPr>
            <a:normAutofit/>
          </a:bodyPr>
          <a:lstStyle/>
          <a:p>
            <a:r>
              <a:rPr lang="en-US" sz="1800"/>
              <a:t>SAGA </a:t>
            </a:r>
            <a:r>
              <a:rPr lang="en-MY" sz="1800"/>
              <a:t>Government Agency Conference 2025 (</a:t>
            </a:r>
            <a:r>
              <a:rPr lang="en-MY" sz="1800" err="1"/>
              <a:t>SeGAC</a:t>
            </a:r>
            <a:r>
              <a:rPr lang="en-MY" sz="1800"/>
              <a:t>)</a:t>
            </a:r>
            <a:endParaRPr lang="en-US" sz="1800"/>
          </a:p>
        </p:txBody>
      </p:sp>
      <p:sp>
        <p:nvSpPr>
          <p:cNvPr id="6" name="Text Placeholder 5">
            <a:extLst>
              <a:ext uri="{FF2B5EF4-FFF2-40B4-BE49-F238E27FC236}">
                <a16:creationId xmlns:a16="http://schemas.microsoft.com/office/drawing/2014/main" id="{F74D822A-079B-C966-C5F0-2AEB94766CA8}"/>
              </a:ext>
            </a:extLst>
          </p:cNvPr>
          <p:cNvSpPr>
            <a:spLocks noGrp="1"/>
          </p:cNvSpPr>
          <p:nvPr>
            <p:ph type="body" sz="quarter" idx="13"/>
          </p:nvPr>
        </p:nvSpPr>
        <p:spPr>
          <a:xfrm>
            <a:off x="838199" y="3733801"/>
            <a:ext cx="6970426" cy="750887"/>
          </a:xfrm>
        </p:spPr>
        <p:txBody>
          <a:bodyPr>
            <a:normAutofit/>
          </a:bodyPr>
          <a:lstStyle/>
          <a:p>
            <a:r>
              <a:rPr lang="en-US"/>
              <a:t>Date: 20 Aug 2025</a:t>
            </a:r>
          </a:p>
        </p:txBody>
      </p:sp>
      <p:sp>
        <p:nvSpPr>
          <p:cNvPr id="2" name="Subtitle 4">
            <a:extLst>
              <a:ext uri="{FF2B5EF4-FFF2-40B4-BE49-F238E27FC236}">
                <a16:creationId xmlns:a16="http://schemas.microsoft.com/office/drawing/2014/main" id="{1F7EFB5D-BD0B-0F72-C35A-C34AB45933DC}"/>
              </a:ext>
            </a:extLst>
          </p:cNvPr>
          <p:cNvSpPr>
            <a:spLocks noGrp="1"/>
          </p:cNvSpPr>
          <p:nvPr>
            <p:ph type="title"/>
          </p:nvPr>
        </p:nvSpPr>
        <p:spPr>
          <a:xfrm>
            <a:off x="795778" y="1844421"/>
            <a:ext cx="11095300" cy="717159"/>
          </a:xfrm>
        </p:spPr>
        <p:txBody>
          <a:bodyPr>
            <a:noAutofit/>
          </a:bodyPr>
          <a:lstStyle/>
          <a:p>
            <a:r>
              <a:rPr lang="en-US" sz="3600" b="1">
                <a:latin typeface="+mn-lt"/>
              </a:rPr>
              <a:t>National e-Invoicing Initiative: Beyond Compliance, Driving Efficiency &amp; Transparency</a:t>
            </a:r>
            <a:endParaRPr lang="en-MY" sz="3600" b="1">
              <a:latin typeface="+mn-lt"/>
            </a:endParaRPr>
          </a:p>
        </p:txBody>
      </p:sp>
      <p:sp>
        <p:nvSpPr>
          <p:cNvPr id="3" name="Slide Number Placeholder 1">
            <a:extLst>
              <a:ext uri="{FF2B5EF4-FFF2-40B4-BE49-F238E27FC236}">
                <a16:creationId xmlns:a16="http://schemas.microsoft.com/office/drawing/2014/main" id="{287FD18E-298C-F852-AC99-E11BD037828F}"/>
              </a:ext>
            </a:extLst>
          </p:cNvPr>
          <p:cNvSpPr txBox="1">
            <a:spLocks/>
          </p:cNvSpPr>
          <p:nvPr/>
        </p:nvSpPr>
        <p:spPr>
          <a:xfrm>
            <a:off x="11731637" y="942773"/>
            <a:ext cx="475580" cy="375361"/>
          </a:xfrm>
          <a:prstGeom prst="rect">
            <a:avLst/>
          </a:prstGeom>
          <a:solidFill>
            <a:schemeClr val="bg1">
              <a:lumMod val="5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84E280E-58B4-8D43-92A7-DFE86A87BCC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6596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8E32F-A3EA-E59A-765A-584864E204A5}"/>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3C10CE65-2C57-0727-CA7D-134A5E48B033}"/>
              </a:ext>
            </a:extLst>
          </p:cNvPr>
          <p:cNvSpPr txBox="1">
            <a:spLocks/>
          </p:cNvSpPr>
          <p:nvPr/>
        </p:nvSpPr>
        <p:spPr>
          <a:xfrm>
            <a:off x="11731637" y="942773"/>
            <a:ext cx="475580" cy="375361"/>
          </a:xfrm>
          <a:prstGeom prst="rect">
            <a:avLst/>
          </a:prstGeom>
          <a:solidFill>
            <a:schemeClr val="accent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84E280E-58B4-8D43-92A7-DFE86A87BCC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Title 1">
            <a:extLst>
              <a:ext uri="{FF2B5EF4-FFF2-40B4-BE49-F238E27FC236}">
                <a16:creationId xmlns:a16="http://schemas.microsoft.com/office/drawing/2014/main" id="{18130B02-BCCB-54C2-C345-A50D401442A1}"/>
              </a:ext>
            </a:extLst>
          </p:cNvPr>
          <p:cNvSpPr txBox="1">
            <a:spLocks/>
          </p:cNvSpPr>
          <p:nvPr/>
        </p:nvSpPr>
        <p:spPr>
          <a:xfrm>
            <a:off x="268371" y="117035"/>
            <a:ext cx="9433728" cy="5668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C00000"/>
                </a:solidFill>
                <a:effectLst/>
                <a:uLnTx/>
                <a:uFillTx/>
                <a:latin typeface="+mn-lt"/>
                <a:ea typeface="+mj-ea"/>
                <a:cs typeface="+mj-cs"/>
              </a:rPr>
              <a:t>Call for Action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effectLst/>
                <a:uLnTx/>
                <a:uFillTx/>
                <a:latin typeface="+mn-lt"/>
                <a:ea typeface="+mj-ea"/>
                <a:cs typeface="+mj-cs"/>
              </a:rPr>
              <a:t>What </a:t>
            </a:r>
            <a:r>
              <a:rPr lang="en-US" sz="2800" b="1">
                <a:latin typeface="+mn-lt"/>
              </a:rPr>
              <a:t>You</a:t>
            </a:r>
            <a:r>
              <a:rPr kumimoji="0" lang="en-US" sz="2800" b="1" i="0" u="none" strike="noStrike" kern="1200" cap="none" spc="0" normalizeH="0" baseline="0" noProof="0">
                <a:ln>
                  <a:noFill/>
                </a:ln>
                <a:effectLst/>
                <a:uLnTx/>
                <a:uFillTx/>
                <a:latin typeface="+mn-lt"/>
                <a:ea typeface="+mj-ea"/>
                <a:cs typeface="+mj-cs"/>
              </a:rPr>
              <a:t> Should Do Now?</a:t>
            </a:r>
          </a:p>
        </p:txBody>
      </p:sp>
      <p:sp>
        <p:nvSpPr>
          <p:cNvPr id="5" name="Content Placeholder 2">
            <a:extLst>
              <a:ext uri="{FF2B5EF4-FFF2-40B4-BE49-F238E27FC236}">
                <a16:creationId xmlns:a16="http://schemas.microsoft.com/office/drawing/2014/main" id="{2DD6F2E8-FB93-2BE9-3EA1-23395DDC125E}"/>
              </a:ext>
            </a:extLst>
          </p:cNvPr>
          <p:cNvSpPr txBox="1">
            <a:spLocks/>
          </p:cNvSpPr>
          <p:nvPr/>
        </p:nvSpPr>
        <p:spPr>
          <a:xfrm>
            <a:off x="472088" y="1969978"/>
            <a:ext cx="5473034" cy="3235569"/>
          </a:xfr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spcBef>
                <a:spcPts val="1200"/>
              </a:spcBef>
              <a:spcAft>
                <a:spcPts val="1200"/>
              </a:spcAft>
              <a:buFont typeface="+mj-lt"/>
              <a:buAutoNum type="romanLcPeriod"/>
            </a:pPr>
            <a:r>
              <a:rPr lang="en-US" sz="2000" dirty="0">
                <a:latin typeface="Arial" panose="020B0604020202020204" pitchFamily="34" charset="0"/>
                <a:cs typeface="Arial" panose="020B0604020202020204" pitchFamily="34" charset="0"/>
              </a:rPr>
              <a:t>See it as a growth tool, not a compliance burden</a:t>
            </a:r>
          </a:p>
          <a:p>
            <a:pPr marL="571500" indent="-571500">
              <a:spcBef>
                <a:spcPts val="1200"/>
              </a:spcBef>
              <a:spcAft>
                <a:spcPts val="1200"/>
              </a:spcAft>
              <a:buFont typeface="+mj-lt"/>
              <a:buAutoNum type="romanLcPeriod"/>
            </a:pPr>
            <a:r>
              <a:rPr lang="en-US" sz="2000" dirty="0">
                <a:latin typeface="Arial" panose="020B0604020202020204" pitchFamily="34" charset="0"/>
                <a:cs typeface="Arial" panose="020B0604020202020204" pitchFamily="34" charset="0"/>
              </a:rPr>
              <a:t>Explore and plan integration with your current SAGA compliance solutions </a:t>
            </a:r>
          </a:p>
          <a:p>
            <a:pPr marL="571500" indent="-571500">
              <a:spcBef>
                <a:spcPts val="1200"/>
              </a:spcBef>
              <a:spcAft>
                <a:spcPts val="1200"/>
              </a:spcAft>
              <a:buFont typeface="+mj-lt"/>
              <a:buAutoNum type="romanLcPeriod"/>
            </a:pPr>
            <a:r>
              <a:rPr lang="en-US" sz="2000" dirty="0">
                <a:latin typeface="Arial" panose="020B0604020202020204" pitchFamily="34" charset="0"/>
                <a:cs typeface="Arial" panose="020B0604020202020204" pitchFamily="34" charset="0"/>
              </a:rPr>
              <a:t>Think long term, start small, scale up strategically</a:t>
            </a:r>
          </a:p>
          <a:p>
            <a:pPr marL="0" indent="0">
              <a:spcBef>
                <a:spcPts val="1200"/>
              </a:spcBef>
              <a:spcAft>
                <a:spcPts val="1200"/>
              </a:spcAft>
              <a:buNone/>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1028" name="Picture 4" descr="Challenges Of E-Invoicing | 4 Problems To Address | B2BE">
            <a:extLst>
              <a:ext uri="{FF2B5EF4-FFF2-40B4-BE49-F238E27FC236}">
                <a16:creationId xmlns:a16="http://schemas.microsoft.com/office/drawing/2014/main" id="{18BDD0AB-0C26-C867-DF94-B7340B9F6A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913"/>
          <a:stretch/>
        </p:blipFill>
        <p:spPr bwMode="auto">
          <a:xfrm>
            <a:off x="6718966" y="128497"/>
            <a:ext cx="5473034" cy="648344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CA7EE9D-2B5D-C2AC-E3E7-3850A42E6C1B}"/>
              </a:ext>
            </a:extLst>
          </p:cNvPr>
          <p:cNvSpPr txBox="1">
            <a:spLocks/>
          </p:cNvSpPr>
          <p:nvPr/>
        </p:nvSpPr>
        <p:spPr>
          <a:xfrm>
            <a:off x="11724029" y="1130453"/>
            <a:ext cx="475580" cy="375361"/>
          </a:xfrm>
          <a:prstGeom prst="rect">
            <a:avLst/>
          </a:prstGeom>
          <a:solidFill>
            <a:schemeClr val="accent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84E280E-58B4-8D43-92A7-DFE86A87BCC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6950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150C-EF30-4D4E-D9F7-31A52EC2A31B}"/>
              </a:ext>
            </a:extLst>
          </p:cNvPr>
          <p:cNvSpPr txBox="1">
            <a:spLocks noGrp="1"/>
          </p:cNvSpPr>
          <p:nvPr>
            <p:ph type="title"/>
          </p:nvPr>
        </p:nvSpPr>
        <p:spPr>
          <a:xfrm>
            <a:off x="721059" y="305048"/>
            <a:ext cx="2663983" cy="54255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fontAlgn="auto">
              <a:lnSpc>
                <a:spcPct val="90000"/>
              </a:lnSpc>
              <a:spcBef>
                <a:spcPct val="0"/>
              </a:spcBef>
              <a:spcAft>
                <a:spcPts val="600"/>
              </a:spcAft>
              <a:buClrTx/>
              <a:buSzTx/>
              <a:tabLst/>
              <a:defRPr/>
            </a:pPr>
            <a:r>
              <a:rPr lang="en-US" sz="3200" b="1" i="0" u="none" strike="noStrike" baseline="0">
                <a:latin typeface="Arial" panose="020B0604020202020204" pitchFamily="34" charset="0"/>
              </a:rPr>
              <a:t>Contact Us</a:t>
            </a:r>
            <a:endParaRPr kumimoji="0" lang="en-US" sz="3200" b="1" i="0" u="none" strike="noStrike" kern="1200" cap="none" spc="0" normalizeH="0" baseline="0" noProof="0">
              <a:ln>
                <a:noFill/>
              </a:ln>
              <a:effectLst/>
              <a:uLnTx/>
              <a:uFillTx/>
              <a:latin typeface="+mj-lt"/>
              <a:ea typeface="+mj-ea"/>
              <a:cs typeface="+mj-cs"/>
            </a:endParaRPr>
          </a:p>
        </p:txBody>
      </p:sp>
      <p:pic>
        <p:nvPicPr>
          <p:cNvPr id="4" name="Picture 3">
            <a:extLst>
              <a:ext uri="{FF2B5EF4-FFF2-40B4-BE49-F238E27FC236}">
                <a16:creationId xmlns:a16="http://schemas.microsoft.com/office/drawing/2014/main" id="{FB997721-1E0D-D206-316E-92F5CACF8A44}"/>
              </a:ext>
            </a:extLst>
          </p:cNvPr>
          <p:cNvPicPr>
            <a:picLocks noChangeAspect="1"/>
          </p:cNvPicPr>
          <p:nvPr/>
        </p:nvPicPr>
        <p:blipFill>
          <a:blip r:embed="rId3"/>
          <a:stretch>
            <a:fillRect/>
          </a:stretch>
        </p:blipFill>
        <p:spPr>
          <a:xfrm>
            <a:off x="4311661" y="2384757"/>
            <a:ext cx="2928123" cy="2919087"/>
          </a:xfrm>
          <a:prstGeom prst="rect">
            <a:avLst/>
          </a:prstGeom>
        </p:spPr>
      </p:pic>
      <p:sp>
        <p:nvSpPr>
          <p:cNvPr id="5" name="TextBox 6">
            <a:extLst>
              <a:ext uri="{FF2B5EF4-FFF2-40B4-BE49-F238E27FC236}">
                <a16:creationId xmlns:a16="http://schemas.microsoft.com/office/drawing/2014/main" id="{0947ADA2-DD48-3293-7DC2-1FB980E1A1C6}"/>
              </a:ext>
            </a:extLst>
          </p:cNvPr>
          <p:cNvSpPr txBox="1"/>
          <p:nvPr/>
        </p:nvSpPr>
        <p:spPr>
          <a:xfrm>
            <a:off x="1042554" y="5463352"/>
            <a:ext cx="10517991" cy="491007"/>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 marR="0" lvl="0" indent="0" algn="just" defTabSz="9144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any queries on e-Invoicing using the Peppol framework, please email to </a:t>
            </a:r>
            <a:r>
              <a:rPr kumimoji="0" lang="en-MY" sz="1600" b="1"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4"/>
              </a:rPr>
              <a:t>clic@mdec.com.my</a:t>
            </a:r>
            <a:endParaRPr kumimoji="0" lang="en-MY" sz="1600" b="1"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285750" algn="just"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en-MY" sz="1200" b="1" i="0" u="sng" strike="noStrike" kern="1200" cap="none" spc="0" normalizeH="0" baseline="0" noProof="0">
              <a:ln>
                <a:noFill/>
              </a:ln>
              <a:solidFill>
                <a:srgbClr val="0563C1"/>
              </a:solidFill>
              <a:effectLst/>
              <a:uLnTx/>
              <a:uFillTx/>
              <a:latin typeface="Arial" panose="020B0604020202020204" pitchFamily="34" charset="0"/>
              <a:ea typeface="+mn-ea"/>
              <a:cs typeface="Arial" panose="020B0604020202020204" pitchFamily="34" charset="0"/>
            </a:endParaRPr>
          </a:p>
          <a:p>
            <a:pPr marL="342900" marR="0" lvl="0" indent="-285750" algn="just"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en-US" sz="1100" b="1" i="0" u="none" strike="noStrike" kern="1200" cap="none" spc="0" normalizeH="0" baseline="0" noProof="0">
              <a:ln>
                <a:noFill/>
              </a:ln>
              <a:solidFill>
                <a:prstClr val="black"/>
              </a:solidFill>
              <a:effectLst/>
              <a:uLnTx/>
              <a:uFillTx/>
              <a:latin typeface="Arial" panose="020B0604020202020204"/>
              <a:ea typeface="+mn-ea"/>
              <a:cs typeface="+mn-cs"/>
            </a:endParaRPr>
          </a:p>
          <a:p>
            <a:pPr marL="342900" marR="0" lvl="0" indent="-285750" algn="just"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hlinkClick r:id="rId5"/>
            </a:endParaRPr>
          </a:p>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6">
            <a:extLst>
              <a:ext uri="{FF2B5EF4-FFF2-40B4-BE49-F238E27FC236}">
                <a16:creationId xmlns:a16="http://schemas.microsoft.com/office/drawing/2014/main" id="{23235A93-02DC-8873-C6ED-F89C9D8305B2}"/>
              </a:ext>
            </a:extLst>
          </p:cNvPr>
          <p:cNvSpPr txBox="1"/>
          <p:nvPr/>
        </p:nvSpPr>
        <p:spPr>
          <a:xfrm>
            <a:off x="796563" y="1164211"/>
            <a:ext cx="9884005" cy="576902"/>
          </a:xfrm>
          <a:prstGeom prst="rect">
            <a:avLst/>
          </a:prstGeom>
          <a:solidFill>
            <a:srgbClr val="23476B"/>
          </a:solidFill>
        </p:spPr>
        <p:txBody>
          <a:bodyPr wrap="square" anchor="ctr">
            <a:noAutofit/>
          </a:bodyPr>
          <a:lstStyle>
            <a:defPPr>
              <a:defRPr lang="en-US"/>
            </a:defPPr>
            <a:lvl1pPr algn="ctr">
              <a:defRPr sz="1600" b="1" i="0" u="none" strike="noStrike" baseline="0">
                <a:solidFill>
                  <a:schemeClr val="bg1"/>
                </a:solidFill>
                <a:latin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1200" cap="none" spc="0" normalizeH="0" baseline="0" noProof="0">
                <a:ln>
                  <a:noFill/>
                </a:ln>
                <a:solidFill>
                  <a:prstClr val="white"/>
                </a:solidFill>
                <a:effectLst/>
                <a:uLnTx/>
                <a:uFillTx/>
                <a:latin typeface="Arial" panose="020B0604020202020204" pitchFamily="34" charset="0"/>
                <a:ea typeface="+mn-ea"/>
                <a:cs typeface="+mn-cs"/>
              </a:rPr>
              <a:t>For more information on the E-Invoicing for business digitalisation:</a:t>
            </a:r>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6">
            <a:extLst>
              <a:ext uri="{FF2B5EF4-FFF2-40B4-BE49-F238E27FC236}">
                <a16:creationId xmlns:a16="http://schemas.microsoft.com/office/drawing/2014/main" id="{DACC7602-E010-1370-2F9F-53D996C87397}"/>
              </a:ext>
            </a:extLst>
          </p:cNvPr>
          <p:cNvSpPr txBox="1"/>
          <p:nvPr/>
        </p:nvSpPr>
        <p:spPr>
          <a:xfrm>
            <a:off x="921201" y="1875414"/>
            <a:ext cx="9634728" cy="428082"/>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 marR="0" lvl="0" indent="0" algn="just" defTabSz="914400" rtl="0" eaLnBrk="1" fontAlgn="auto" latinLnBrk="0" hangingPunct="1">
              <a:lnSpc>
                <a:spcPct val="90000"/>
              </a:lnSpc>
              <a:spcBef>
                <a:spcPts val="0"/>
              </a:spcBef>
              <a:spcAft>
                <a:spcPts val="600"/>
              </a:spcAft>
              <a:buClrTx/>
              <a:buSzTx/>
              <a:buFontTx/>
              <a:buNone/>
              <a:tabLst/>
              <a:defRPr/>
            </a:pPr>
            <a:r>
              <a:rPr kumimoji="0" lang="en-MY" sz="1600" b="1" i="0" u="none" strike="noStrike" kern="1200" cap="none" spc="0" normalizeH="0" baseline="0" noProof="0">
                <a:ln>
                  <a:noFill/>
                </a:ln>
                <a:solidFill>
                  <a:prstClr val="black"/>
                </a:solidFill>
                <a:effectLst/>
                <a:uLnTx/>
                <a:uFillTx/>
                <a:latin typeface="Arial"/>
                <a:ea typeface="+mn-ea"/>
                <a:cs typeface="Arial"/>
              </a:rPr>
              <a:t>Please visit </a:t>
            </a:r>
            <a:r>
              <a:rPr kumimoji="0" lang="en-MY" sz="1600" b="1" i="0" u="none" strike="noStrike" kern="1200" cap="none" spc="0" normalizeH="0" baseline="0" noProof="0">
                <a:ln>
                  <a:noFill/>
                </a:ln>
                <a:solidFill>
                  <a:prstClr val="black"/>
                </a:solidFill>
                <a:effectLst/>
                <a:uLnTx/>
                <a:uFillTx/>
                <a:latin typeface="Arial"/>
                <a:ea typeface="+mn-ea"/>
                <a:cs typeface="Arial"/>
                <a:hlinkClick r:id="rId5">
                  <a:extLst>
                    <a:ext uri="{A12FA001-AC4F-418D-AE19-62706E023703}">
                      <ahyp:hlinkClr xmlns:ahyp="http://schemas.microsoft.com/office/drawing/2018/hyperlinkcolor" val="tx"/>
                    </a:ext>
                  </a:extLst>
                </a:hlinkClick>
              </a:rPr>
              <a:t>https://mdec.my/national-einvoicing</a:t>
            </a:r>
            <a:r>
              <a:rPr kumimoji="0" lang="en-MY" sz="1600" b="1" i="0" u="none" strike="noStrike" kern="1200" cap="none" spc="0" normalizeH="0" baseline="0" noProof="0">
                <a:ln>
                  <a:noFill/>
                </a:ln>
                <a:solidFill>
                  <a:prstClr val="black"/>
                </a:solidFill>
                <a:effectLst/>
                <a:uLnTx/>
                <a:uFillTx/>
                <a:latin typeface="Arial"/>
                <a:ea typeface="+mn-ea"/>
                <a:cs typeface="Arial"/>
              </a:rPr>
              <a:t> or scan the QR code below for any inquiries :</a:t>
            </a:r>
          </a:p>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Slide Number Placeholder 1">
            <a:extLst>
              <a:ext uri="{FF2B5EF4-FFF2-40B4-BE49-F238E27FC236}">
                <a16:creationId xmlns:a16="http://schemas.microsoft.com/office/drawing/2014/main" id="{8E14846F-B2BA-EF5E-6EE8-5434F638C575}"/>
              </a:ext>
            </a:extLst>
          </p:cNvPr>
          <p:cNvSpPr txBox="1">
            <a:spLocks/>
          </p:cNvSpPr>
          <p:nvPr/>
        </p:nvSpPr>
        <p:spPr>
          <a:xfrm>
            <a:off x="11731637" y="942773"/>
            <a:ext cx="475580" cy="375361"/>
          </a:xfrm>
          <a:prstGeom prst="rect">
            <a:avLst/>
          </a:prstGeom>
          <a:solidFill>
            <a:schemeClr val="accent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84E280E-58B4-8D43-92A7-DFE86A87BCC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03369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E083B9-F90A-3C40-E769-FE97DE4C543A}"/>
              </a:ext>
            </a:extLst>
          </p:cNvPr>
          <p:cNvSpPr txBox="1">
            <a:spLocks/>
          </p:cNvSpPr>
          <p:nvPr/>
        </p:nvSpPr>
        <p:spPr>
          <a:xfrm>
            <a:off x="11731637" y="942773"/>
            <a:ext cx="475580" cy="375361"/>
          </a:xfrm>
          <a:prstGeom prst="rect">
            <a:avLst/>
          </a:prstGeom>
          <a:solidFill>
            <a:schemeClr val="accent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84E280E-58B4-8D43-92A7-DFE86A87BCC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502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A close up of a logo&#10;&#10;Description automatically generated">
            <a:extLst>
              <a:ext uri="{FF2B5EF4-FFF2-40B4-BE49-F238E27FC236}">
                <a16:creationId xmlns:a16="http://schemas.microsoft.com/office/drawing/2014/main" id="{023BD3A7-6757-C7D6-1820-7AE56CE2EE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4744" y="4089608"/>
            <a:ext cx="1567133" cy="447507"/>
          </a:xfrm>
          <a:prstGeom prst="rect">
            <a:avLst/>
          </a:prstGeom>
          <a:ln>
            <a:noFill/>
          </a:ln>
        </p:spPr>
      </p:pic>
      <p:pic>
        <p:nvPicPr>
          <p:cNvPr id="64" name="Picture 63" descr="A red and white logo&#10;&#10;Description automatically generated">
            <a:extLst>
              <a:ext uri="{FF2B5EF4-FFF2-40B4-BE49-F238E27FC236}">
                <a16:creationId xmlns:a16="http://schemas.microsoft.com/office/drawing/2014/main" id="{5C6CC3C5-C6CD-5143-4D11-05D9285B77B5}"/>
              </a:ext>
            </a:extLst>
          </p:cNvPr>
          <p:cNvPicPr>
            <a:picLocks noChangeAspect="1"/>
          </p:cNvPicPr>
          <p:nvPr/>
        </p:nvPicPr>
        <p:blipFill>
          <a:blip r:embed="rId4" cstate="screen">
            <a:extLst>
              <a:ext uri="{28A0092B-C50C-407E-A947-70E740481C1C}">
                <a14:useLocalDpi xmlns:a14="http://schemas.microsoft.com/office/drawing/2010/main"/>
              </a:ext>
            </a:extLst>
          </a:blip>
          <a:srcRect l="211" t="27103" r="3949" b="26053"/>
          <a:stretch/>
        </p:blipFill>
        <p:spPr>
          <a:xfrm>
            <a:off x="8362795" y="3613395"/>
            <a:ext cx="1334536" cy="691036"/>
          </a:xfrm>
          <a:prstGeom prst="rect">
            <a:avLst/>
          </a:prstGeom>
          <a:ln>
            <a:noFill/>
          </a:ln>
        </p:spPr>
      </p:pic>
      <p:pic>
        <p:nvPicPr>
          <p:cNvPr id="60" name="Picture 59" descr="A grey and green logo&#10;&#10;Description automatically generated">
            <a:extLst>
              <a:ext uri="{FF2B5EF4-FFF2-40B4-BE49-F238E27FC236}">
                <a16:creationId xmlns:a16="http://schemas.microsoft.com/office/drawing/2014/main" id="{F423D5FB-31E0-E3A5-6F3C-6E6319CC23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1916" y="3994650"/>
            <a:ext cx="1167582" cy="651387"/>
          </a:xfrm>
          <a:prstGeom prst="rect">
            <a:avLst/>
          </a:prstGeom>
          <a:ln>
            <a:noFill/>
          </a:ln>
        </p:spPr>
      </p:pic>
      <p:pic>
        <p:nvPicPr>
          <p:cNvPr id="58" name="Picture 57" descr="A black background with orange and blue text&#10;&#10;Description automatically generated">
            <a:extLst>
              <a:ext uri="{FF2B5EF4-FFF2-40B4-BE49-F238E27FC236}">
                <a16:creationId xmlns:a16="http://schemas.microsoft.com/office/drawing/2014/main" id="{B38F2DBD-5110-B4D1-E056-7EB7655681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52818" y="3818604"/>
            <a:ext cx="1671485" cy="993823"/>
          </a:xfrm>
          <a:prstGeom prst="rect">
            <a:avLst/>
          </a:prstGeom>
        </p:spPr>
      </p:pic>
      <p:pic>
        <p:nvPicPr>
          <p:cNvPr id="61" name="Picture 60" descr="A logo with colorful circles and text&#10;&#10;Description automatically generated">
            <a:extLst>
              <a:ext uri="{FF2B5EF4-FFF2-40B4-BE49-F238E27FC236}">
                <a16:creationId xmlns:a16="http://schemas.microsoft.com/office/drawing/2014/main" id="{34FD4FE5-2AC8-8EBF-7D08-E2AE14C813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80861" y="5231233"/>
            <a:ext cx="1178108" cy="1152443"/>
          </a:xfrm>
          <a:prstGeom prst="rect">
            <a:avLst/>
          </a:prstGeom>
          <a:ln>
            <a:noFill/>
          </a:ln>
        </p:spPr>
      </p:pic>
      <p:sp>
        <p:nvSpPr>
          <p:cNvPr id="3" name="TextBox 2">
            <a:extLst>
              <a:ext uri="{FF2B5EF4-FFF2-40B4-BE49-F238E27FC236}">
                <a16:creationId xmlns:a16="http://schemas.microsoft.com/office/drawing/2014/main" id="{B62AB955-FAFE-0538-24B7-77F6003B42AF}"/>
              </a:ext>
            </a:extLst>
          </p:cNvPr>
          <p:cNvSpPr txBox="1"/>
          <p:nvPr/>
        </p:nvSpPr>
        <p:spPr>
          <a:xfrm>
            <a:off x="2323707" y="425639"/>
            <a:ext cx="823519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a:ln>
                  <a:noFill/>
                </a:ln>
                <a:solidFill>
                  <a:srgbClr val="C00000"/>
                </a:solidFill>
                <a:effectLst/>
                <a:uLnTx/>
                <a:uFillTx/>
                <a:latin typeface="Arial" panose="020B0604020202020204"/>
                <a:ea typeface="+mn-ea"/>
                <a:cs typeface="Calibri"/>
              </a:rPr>
              <a:t>Service Providers (SP) and Peppol-Ready Solution Providers (PRSP) Accredited by MDEC</a:t>
            </a:r>
          </a:p>
        </p:txBody>
      </p:sp>
      <p:sp>
        <p:nvSpPr>
          <p:cNvPr id="4" name="Rectangle: Rounded Corners 3">
            <a:extLst>
              <a:ext uri="{FF2B5EF4-FFF2-40B4-BE49-F238E27FC236}">
                <a16:creationId xmlns:a16="http://schemas.microsoft.com/office/drawing/2014/main" id="{BB123E83-CCE3-53F8-5136-B2A669004B73}"/>
              </a:ext>
            </a:extLst>
          </p:cNvPr>
          <p:cNvSpPr/>
          <p:nvPr/>
        </p:nvSpPr>
        <p:spPr>
          <a:xfrm>
            <a:off x="471341" y="2189638"/>
            <a:ext cx="11415859" cy="2312644"/>
          </a:xfrm>
          <a:prstGeom prst="roundRect">
            <a:avLst>
              <a:gd name="adj" fmla="val 587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580A6E38-7679-E9F2-CF8E-BA7595E14197}"/>
              </a:ext>
            </a:extLst>
          </p:cNvPr>
          <p:cNvSpPr/>
          <p:nvPr/>
        </p:nvSpPr>
        <p:spPr>
          <a:xfrm>
            <a:off x="471340" y="4881844"/>
            <a:ext cx="11415859" cy="1327912"/>
          </a:xfrm>
          <a:prstGeom prst="roundRect">
            <a:avLst>
              <a:gd name="adj" fmla="val 605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3C9E5E76-378D-54FD-7A4A-446F42ECA85E}"/>
              </a:ext>
            </a:extLst>
          </p:cNvPr>
          <p:cNvSpPr/>
          <p:nvPr/>
        </p:nvSpPr>
        <p:spPr>
          <a:xfrm>
            <a:off x="666836" y="2008279"/>
            <a:ext cx="1114830" cy="36271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7E6E6"/>
                </a:solidFill>
                <a:effectLst/>
                <a:uLnTx/>
                <a:uFillTx/>
                <a:latin typeface="Arial" panose="020B0604020202020204" pitchFamily="34" charset="0"/>
                <a:ea typeface="+mn-ea"/>
                <a:cs typeface="Arial" panose="020B0604020202020204" pitchFamily="34" charset="0"/>
              </a:rPr>
              <a:t>SP </a:t>
            </a:r>
          </a:p>
        </p:txBody>
      </p:sp>
      <p:sp>
        <p:nvSpPr>
          <p:cNvPr id="7" name="Rectangle 6">
            <a:extLst>
              <a:ext uri="{FF2B5EF4-FFF2-40B4-BE49-F238E27FC236}">
                <a16:creationId xmlns:a16="http://schemas.microsoft.com/office/drawing/2014/main" id="{E9BA0248-B4B3-0C03-F882-CE75BF338DC5}"/>
              </a:ext>
            </a:extLst>
          </p:cNvPr>
          <p:cNvSpPr/>
          <p:nvPr/>
        </p:nvSpPr>
        <p:spPr>
          <a:xfrm>
            <a:off x="666836" y="4700485"/>
            <a:ext cx="1114830" cy="36271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7E6E6"/>
                </a:solidFill>
                <a:effectLst/>
                <a:uLnTx/>
                <a:uFillTx/>
                <a:latin typeface="Arial" panose="020B0604020202020204" pitchFamily="34" charset="0"/>
                <a:ea typeface="+mn-ea"/>
                <a:cs typeface="Arial" panose="020B0604020202020204" pitchFamily="34" charset="0"/>
              </a:rPr>
              <a:t>PRSP </a:t>
            </a:r>
          </a:p>
        </p:txBody>
      </p:sp>
      <p:sp>
        <p:nvSpPr>
          <p:cNvPr id="8" name="TextBox 7">
            <a:extLst>
              <a:ext uri="{FF2B5EF4-FFF2-40B4-BE49-F238E27FC236}">
                <a16:creationId xmlns:a16="http://schemas.microsoft.com/office/drawing/2014/main" id="{01D0642E-2AC6-B31D-2FC1-4C352F4EE4B1}"/>
              </a:ext>
            </a:extLst>
          </p:cNvPr>
          <p:cNvSpPr txBox="1"/>
          <p:nvPr/>
        </p:nvSpPr>
        <p:spPr>
          <a:xfrm>
            <a:off x="448330" y="6193617"/>
            <a:ext cx="98241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Accreditation is an on-going process. More service providers are coming.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For the latest list of accredited SPs and PRSPs, or how to become an SP / PRSP, please visit: </a:t>
            </a:r>
            <a:r>
              <a:rPr kumimoji="0" lang="en-US" sz="1200" b="1" i="0" u="none" strike="noStrike" kern="1200" cap="none" spc="0" normalizeH="0" baseline="0" noProof="0">
                <a:ln>
                  <a:noFill/>
                </a:ln>
                <a:solidFill>
                  <a:srgbClr val="0070C0"/>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https://mdec.my/national-einvoicing</a:t>
            </a:r>
            <a:endParaRPr kumimoji="0" lang="en-US" sz="1200" b="1" i="0" u="none" strike="noStrike" kern="1200" cap="none" spc="0" normalizeH="0" baseline="0" noProof="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 </a:t>
            </a:r>
          </a:p>
        </p:txBody>
      </p:sp>
      <p:sp>
        <p:nvSpPr>
          <p:cNvPr id="9" name="TextBox 8">
            <a:extLst>
              <a:ext uri="{FF2B5EF4-FFF2-40B4-BE49-F238E27FC236}">
                <a16:creationId xmlns:a16="http://schemas.microsoft.com/office/drawing/2014/main" id="{7EE1D59F-9FE5-A62C-068C-611FA7B9AA59}"/>
              </a:ext>
            </a:extLst>
          </p:cNvPr>
          <p:cNvSpPr txBox="1"/>
          <p:nvPr/>
        </p:nvSpPr>
        <p:spPr>
          <a:xfrm>
            <a:off x="10568252" y="4185885"/>
            <a:ext cx="1085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many more</a:t>
            </a:r>
          </a:p>
        </p:txBody>
      </p:sp>
      <p:sp>
        <p:nvSpPr>
          <p:cNvPr id="10" name="TextBox 9">
            <a:extLst>
              <a:ext uri="{FF2B5EF4-FFF2-40B4-BE49-F238E27FC236}">
                <a16:creationId xmlns:a16="http://schemas.microsoft.com/office/drawing/2014/main" id="{C5A6F7BC-A248-855E-8F75-7637A3C7A01E}"/>
              </a:ext>
            </a:extLst>
          </p:cNvPr>
          <p:cNvSpPr txBox="1"/>
          <p:nvPr/>
        </p:nvSpPr>
        <p:spPr>
          <a:xfrm>
            <a:off x="10481871" y="5634584"/>
            <a:ext cx="1085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many more</a:t>
            </a:r>
          </a:p>
        </p:txBody>
      </p:sp>
      <p:pic>
        <p:nvPicPr>
          <p:cNvPr id="25" name="Picture 24" descr="A yellow text on a black background&#10;&#10;Description automatically generated">
            <a:extLst>
              <a:ext uri="{FF2B5EF4-FFF2-40B4-BE49-F238E27FC236}">
                <a16:creationId xmlns:a16="http://schemas.microsoft.com/office/drawing/2014/main" id="{559536EF-81EA-9E14-FE90-BCA17FAF844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86774" y="5078175"/>
            <a:ext cx="1143002" cy="296738"/>
          </a:xfrm>
          <a:prstGeom prst="rect">
            <a:avLst/>
          </a:prstGeom>
        </p:spPr>
      </p:pic>
      <p:pic>
        <p:nvPicPr>
          <p:cNvPr id="26" name="Picture 25" descr="A red and white logo&#10;&#10;Description automatically generated">
            <a:extLst>
              <a:ext uri="{FF2B5EF4-FFF2-40B4-BE49-F238E27FC236}">
                <a16:creationId xmlns:a16="http://schemas.microsoft.com/office/drawing/2014/main" id="{17B29DF0-E40D-5D85-BDB9-6AF4A3867CB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66264" y="5563425"/>
            <a:ext cx="1069260" cy="415128"/>
          </a:xfrm>
          <a:prstGeom prst="rect">
            <a:avLst/>
          </a:prstGeom>
        </p:spPr>
      </p:pic>
      <p:pic>
        <p:nvPicPr>
          <p:cNvPr id="30" name="Picture 29" descr="A green text on a black background&#10;&#10;Description automatically generated">
            <a:extLst>
              <a:ext uri="{FF2B5EF4-FFF2-40B4-BE49-F238E27FC236}">
                <a16:creationId xmlns:a16="http://schemas.microsoft.com/office/drawing/2014/main" id="{8B7B630A-8E8F-82FB-F2CD-DDB604FD525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61636" y="5634584"/>
            <a:ext cx="860323" cy="381003"/>
          </a:xfrm>
          <a:prstGeom prst="rect">
            <a:avLst/>
          </a:prstGeom>
        </p:spPr>
      </p:pic>
      <p:pic>
        <p:nvPicPr>
          <p:cNvPr id="31" name="Picture 30" descr="A yellow and grey text&#10;&#10;Description automatically generated">
            <a:extLst>
              <a:ext uri="{FF2B5EF4-FFF2-40B4-BE49-F238E27FC236}">
                <a16:creationId xmlns:a16="http://schemas.microsoft.com/office/drawing/2014/main" id="{AAB8F63F-26E3-7FED-841D-1E80DC93B97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025880" y="5533453"/>
            <a:ext cx="1241323" cy="470383"/>
          </a:xfrm>
          <a:prstGeom prst="rect">
            <a:avLst/>
          </a:prstGeom>
        </p:spPr>
      </p:pic>
      <p:pic>
        <p:nvPicPr>
          <p:cNvPr id="32" name="Picture 31" descr="A group of colorful circles&#10;&#10;Description automatically generated">
            <a:extLst>
              <a:ext uri="{FF2B5EF4-FFF2-40B4-BE49-F238E27FC236}">
                <a16:creationId xmlns:a16="http://schemas.microsoft.com/office/drawing/2014/main" id="{E89D75BF-96A9-2AC6-5B53-7B46F8DD2BD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24013" y="4977481"/>
            <a:ext cx="1388807" cy="433364"/>
          </a:xfrm>
          <a:prstGeom prst="rect">
            <a:avLst/>
          </a:prstGeom>
        </p:spPr>
      </p:pic>
      <p:pic>
        <p:nvPicPr>
          <p:cNvPr id="33" name="Picture 32" descr="A red and white logo&#10;&#10;Description automatically generated">
            <a:extLst>
              <a:ext uri="{FF2B5EF4-FFF2-40B4-BE49-F238E27FC236}">
                <a16:creationId xmlns:a16="http://schemas.microsoft.com/office/drawing/2014/main" id="{C393E718-45C9-CE6D-85E7-CEA5D22F8F6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17547" t="37313" r="17336" b="36944"/>
          <a:stretch/>
        </p:blipFill>
        <p:spPr>
          <a:xfrm>
            <a:off x="4126632" y="5054162"/>
            <a:ext cx="1515937" cy="407869"/>
          </a:xfrm>
          <a:prstGeom prst="rect">
            <a:avLst/>
          </a:prstGeom>
        </p:spPr>
      </p:pic>
      <p:pic>
        <p:nvPicPr>
          <p:cNvPr id="34" name="Picture 33" descr="A blue and black logo&#10;&#10;Description automatically generated">
            <a:extLst>
              <a:ext uri="{FF2B5EF4-FFF2-40B4-BE49-F238E27FC236}">
                <a16:creationId xmlns:a16="http://schemas.microsoft.com/office/drawing/2014/main" id="{54413D10-AF35-39BF-FCCD-88C8B9E7761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503909" y="4746521"/>
            <a:ext cx="903368" cy="882446"/>
          </a:xfrm>
          <a:prstGeom prst="rect">
            <a:avLst/>
          </a:prstGeom>
        </p:spPr>
      </p:pic>
      <p:pic>
        <p:nvPicPr>
          <p:cNvPr id="35" name="Picture 34" descr="A blue and white logo&#10;&#10;Description automatically generated">
            <a:extLst>
              <a:ext uri="{FF2B5EF4-FFF2-40B4-BE49-F238E27FC236}">
                <a16:creationId xmlns:a16="http://schemas.microsoft.com/office/drawing/2014/main" id="{EF75F71F-D81B-1A7E-242B-B5458A90A4B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541281" y="4944753"/>
            <a:ext cx="1278194" cy="430160"/>
          </a:xfrm>
          <a:prstGeom prst="rect">
            <a:avLst/>
          </a:prstGeom>
        </p:spPr>
      </p:pic>
      <p:pic>
        <p:nvPicPr>
          <p:cNvPr id="38" name="Picture 37" descr="A group of blue letters and circles&#10;&#10;Description automatically generated">
            <a:extLst>
              <a:ext uri="{FF2B5EF4-FFF2-40B4-BE49-F238E27FC236}">
                <a16:creationId xmlns:a16="http://schemas.microsoft.com/office/drawing/2014/main" id="{B7103608-853A-2287-2DF0-1607572AE21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32698" y="5569149"/>
            <a:ext cx="1386351" cy="231981"/>
          </a:xfrm>
          <a:prstGeom prst="rect">
            <a:avLst/>
          </a:prstGeom>
        </p:spPr>
      </p:pic>
      <p:pic>
        <p:nvPicPr>
          <p:cNvPr id="39" name="Picture 38" descr="A white and yellow logo&#10;&#10;Description automatically generated">
            <a:extLst>
              <a:ext uri="{FF2B5EF4-FFF2-40B4-BE49-F238E27FC236}">
                <a16:creationId xmlns:a16="http://schemas.microsoft.com/office/drawing/2014/main" id="{A4D7BEED-F5D1-87F8-3D1E-36E757478C4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832427" y="4941849"/>
            <a:ext cx="536566" cy="568727"/>
          </a:xfrm>
          <a:prstGeom prst="rect">
            <a:avLst/>
          </a:prstGeom>
        </p:spPr>
      </p:pic>
      <p:pic>
        <p:nvPicPr>
          <p:cNvPr id="40" name="Picture 39" descr="A logo with text on it&#10;&#10;Description automatically generated">
            <a:extLst>
              <a:ext uri="{FF2B5EF4-FFF2-40B4-BE49-F238E27FC236}">
                <a16:creationId xmlns:a16="http://schemas.microsoft.com/office/drawing/2014/main" id="{58D1BFDD-9D40-041B-D467-0F4BBC7859BD}"/>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l="7899" t="22179" r="10769" b="20056"/>
          <a:stretch/>
        </p:blipFill>
        <p:spPr>
          <a:xfrm>
            <a:off x="8793810" y="5472706"/>
            <a:ext cx="1115479" cy="684979"/>
          </a:xfrm>
          <a:prstGeom prst="rect">
            <a:avLst/>
          </a:prstGeom>
        </p:spPr>
      </p:pic>
      <p:pic>
        <p:nvPicPr>
          <p:cNvPr id="44" name="Picture 43" descr="A green and grey logo&#10;&#10;Description automatically generated">
            <a:extLst>
              <a:ext uri="{FF2B5EF4-FFF2-40B4-BE49-F238E27FC236}">
                <a16:creationId xmlns:a16="http://schemas.microsoft.com/office/drawing/2014/main" id="{47B63AA5-4D5B-0F52-B113-8137A8E7716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096265" y="5620747"/>
            <a:ext cx="1150937" cy="288608"/>
          </a:xfrm>
          <a:prstGeom prst="rect">
            <a:avLst/>
          </a:prstGeom>
        </p:spPr>
      </p:pic>
      <p:pic>
        <p:nvPicPr>
          <p:cNvPr id="59" name="Picture 58" descr="A white logo on a colorful background&#10;&#10;Description automatically generated">
            <a:extLst>
              <a:ext uri="{FF2B5EF4-FFF2-40B4-BE49-F238E27FC236}">
                <a16:creationId xmlns:a16="http://schemas.microsoft.com/office/drawing/2014/main" id="{11E154B1-6DE2-59BF-409A-20B885D8B25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214228" y="5472412"/>
            <a:ext cx="678154" cy="586057"/>
          </a:xfrm>
          <a:prstGeom prst="rect">
            <a:avLst/>
          </a:prstGeom>
        </p:spPr>
      </p:pic>
      <p:pic>
        <p:nvPicPr>
          <p:cNvPr id="62" name="Picture 61" descr="A blue and black cloud logo&#10;&#10;Description automatically generated">
            <a:extLst>
              <a:ext uri="{FF2B5EF4-FFF2-40B4-BE49-F238E27FC236}">
                <a16:creationId xmlns:a16="http://schemas.microsoft.com/office/drawing/2014/main" id="{A5781943-27EB-A5E0-65AE-1ABFC315558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20225" y="5103491"/>
            <a:ext cx="2015613" cy="371476"/>
          </a:xfrm>
          <a:prstGeom prst="rect">
            <a:avLst/>
          </a:prstGeom>
        </p:spPr>
      </p:pic>
      <p:pic>
        <p:nvPicPr>
          <p:cNvPr id="51" name="Picture 50" descr="A logo with colorful circles and text&#10;&#10;Description automatically generated">
            <a:extLst>
              <a:ext uri="{FF2B5EF4-FFF2-40B4-BE49-F238E27FC236}">
                <a16:creationId xmlns:a16="http://schemas.microsoft.com/office/drawing/2014/main" id="{25764EA3-2C15-7BE8-76A1-B3431BDBFD49}"/>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499064" y="3458284"/>
            <a:ext cx="845575" cy="870156"/>
          </a:xfrm>
          <a:prstGeom prst="rect">
            <a:avLst/>
          </a:prstGeom>
          <a:ln>
            <a:noFill/>
          </a:ln>
        </p:spPr>
      </p:pic>
      <p:pic>
        <p:nvPicPr>
          <p:cNvPr id="41" name="Picture 40" descr="A blue and green logo&#10;&#10;Description automatically generated">
            <a:extLst>
              <a:ext uri="{FF2B5EF4-FFF2-40B4-BE49-F238E27FC236}">
                <a16:creationId xmlns:a16="http://schemas.microsoft.com/office/drawing/2014/main" id="{A2D4AC5D-10B9-863C-0A0B-9E8853715F77}"/>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4715301" y="3094355"/>
            <a:ext cx="1720645" cy="866571"/>
          </a:xfrm>
          <a:prstGeom prst="rect">
            <a:avLst/>
          </a:prstGeom>
          <a:ln>
            <a:noFill/>
          </a:ln>
        </p:spPr>
      </p:pic>
      <p:pic>
        <p:nvPicPr>
          <p:cNvPr id="37" name="Picture 36" descr="A logo for a company&#10;&#10;Description automatically generated">
            <a:extLst>
              <a:ext uri="{FF2B5EF4-FFF2-40B4-BE49-F238E27FC236}">
                <a16:creationId xmlns:a16="http://schemas.microsoft.com/office/drawing/2014/main" id="{B68F0464-695A-8AFE-546C-32AD9C132FC8}"/>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l="-633" t="-4724" r="-2494" b="20825"/>
          <a:stretch/>
        </p:blipFill>
        <p:spPr>
          <a:xfrm>
            <a:off x="4336548" y="2664559"/>
            <a:ext cx="1280452" cy="548571"/>
          </a:xfrm>
          <a:prstGeom prst="rect">
            <a:avLst/>
          </a:prstGeom>
          <a:ln>
            <a:noFill/>
          </a:ln>
        </p:spPr>
      </p:pic>
      <p:pic>
        <p:nvPicPr>
          <p:cNvPr id="22" name="Picture 21" descr="A logo with text on it&#10;&#10;Description automatically generated">
            <a:extLst>
              <a:ext uri="{FF2B5EF4-FFF2-40B4-BE49-F238E27FC236}">
                <a16:creationId xmlns:a16="http://schemas.microsoft.com/office/drawing/2014/main" id="{0680CC73-F91F-9FBD-0FFB-C2C0312EBF6D}"/>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l="11636" t="25329" r="10343" b="22816"/>
          <a:stretch/>
        </p:blipFill>
        <p:spPr>
          <a:xfrm>
            <a:off x="10530772" y="3401651"/>
            <a:ext cx="1019829" cy="586031"/>
          </a:xfrm>
          <a:prstGeom prst="rect">
            <a:avLst/>
          </a:prstGeom>
          <a:ln>
            <a:noFill/>
          </a:ln>
        </p:spPr>
      </p:pic>
      <p:pic>
        <p:nvPicPr>
          <p:cNvPr id="11" name="Picture 10" descr="A blue and grey text on a black background&#10;&#10;Description automatically generated">
            <a:extLst>
              <a:ext uri="{FF2B5EF4-FFF2-40B4-BE49-F238E27FC236}">
                <a16:creationId xmlns:a16="http://schemas.microsoft.com/office/drawing/2014/main" id="{38F583F1-76C7-8AFD-8D1A-5CA5762C2529}"/>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864906" y="2479306"/>
            <a:ext cx="1081549" cy="336525"/>
          </a:xfrm>
          <a:prstGeom prst="rect">
            <a:avLst/>
          </a:prstGeom>
          <a:ln>
            <a:noFill/>
          </a:ln>
        </p:spPr>
      </p:pic>
      <p:pic>
        <p:nvPicPr>
          <p:cNvPr id="12" name="Picture 11" descr="A group of colorful circles&#10;&#10;Description automatically generated">
            <a:extLst>
              <a:ext uri="{FF2B5EF4-FFF2-40B4-BE49-F238E27FC236}">
                <a16:creationId xmlns:a16="http://schemas.microsoft.com/office/drawing/2014/main" id="{D0D40493-CB1A-3234-8745-A646981544B3}"/>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081646" y="2377655"/>
            <a:ext cx="1500391" cy="313696"/>
          </a:xfrm>
          <a:prstGeom prst="rect">
            <a:avLst/>
          </a:prstGeom>
          <a:ln>
            <a:noFill/>
          </a:ln>
        </p:spPr>
      </p:pic>
      <p:pic>
        <p:nvPicPr>
          <p:cNvPr id="13" name="Picture 12" descr="A blue and white sign&#10;&#10;Description automatically generated">
            <a:extLst>
              <a:ext uri="{FF2B5EF4-FFF2-40B4-BE49-F238E27FC236}">
                <a16:creationId xmlns:a16="http://schemas.microsoft.com/office/drawing/2014/main" id="{8F0BD237-7C18-EB0C-3E46-0E05D1695C64}"/>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3759799" y="2276614"/>
            <a:ext cx="1118420" cy="471082"/>
          </a:xfrm>
          <a:prstGeom prst="rect">
            <a:avLst/>
          </a:prstGeom>
          <a:ln>
            <a:noFill/>
          </a:ln>
        </p:spPr>
      </p:pic>
      <p:pic>
        <p:nvPicPr>
          <p:cNvPr id="14" name="Picture 13" descr="A blue and black logo&#10;&#10;Description automatically generated">
            <a:extLst>
              <a:ext uri="{FF2B5EF4-FFF2-40B4-BE49-F238E27FC236}">
                <a16:creationId xmlns:a16="http://schemas.microsoft.com/office/drawing/2014/main" id="{917E6C1B-1960-9548-4ED8-9B4A5A9C0FE2}"/>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4873425" y="2127759"/>
            <a:ext cx="1425679" cy="521111"/>
          </a:xfrm>
          <a:prstGeom prst="rect">
            <a:avLst/>
          </a:prstGeom>
          <a:ln>
            <a:noFill/>
          </a:ln>
        </p:spPr>
      </p:pic>
      <p:pic>
        <p:nvPicPr>
          <p:cNvPr id="15" name="Picture 14" descr="A red and white logo&#10;&#10;Description automatically generated">
            <a:extLst>
              <a:ext uri="{FF2B5EF4-FFF2-40B4-BE49-F238E27FC236}">
                <a16:creationId xmlns:a16="http://schemas.microsoft.com/office/drawing/2014/main" id="{162399DF-22E3-FD35-BF7C-D292E8B33746}"/>
              </a:ext>
            </a:extLst>
          </p:cNvPr>
          <p:cNvPicPr>
            <a:picLocks noChangeAspect="1"/>
          </p:cNvPicPr>
          <p:nvPr/>
        </p:nvPicPr>
        <p:blipFill rotWithShape="1">
          <a:blip r:embed="rId30" cstate="screen">
            <a:extLst>
              <a:ext uri="{28A0092B-C50C-407E-A947-70E740481C1C}">
                <a14:useLocalDpi xmlns:a14="http://schemas.microsoft.com/office/drawing/2010/main"/>
              </a:ext>
            </a:extLst>
          </a:blip>
          <a:srcRect l="17547" t="37313" r="17336" b="36944"/>
          <a:stretch/>
        </p:blipFill>
        <p:spPr>
          <a:xfrm>
            <a:off x="6224101" y="2209874"/>
            <a:ext cx="1749452" cy="432447"/>
          </a:xfrm>
          <a:prstGeom prst="rect">
            <a:avLst/>
          </a:prstGeom>
          <a:ln>
            <a:noFill/>
          </a:ln>
        </p:spPr>
      </p:pic>
      <p:pic>
        <p:nvPicPr>
          <p:cNvPr id="16" name="Picture 15" descr="A logo with a bird&#10;&#10;Description automatically generated">
            <a:extLst>
              <a:ext uri="{FF2B5EF4-FFF2-40B4-BE49-F238E27FC236}">
                <a16:creationId xmlns:a16="http://schemas.microsoft.com/office/drawing/2014/main" id="{E3C3B79E-C625-EEC8-5EEC-C6331D022815}"/>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7900756" y="2246296"/>
            <a:ext cx="969500" cy="646333"/>
          </a:xfrm>
          <a:prstGeom prst="rect">
            <a:avLst/>
          </a:prstGeom>
          <a:ln>
            <a:noFill/>
          </a:ln>
        </p:spPr>
      </p:pic>
      <p:pic>
        <p:nvPicPr>
          <p:cNvPr id="18" name="Picture 17">
            <a:extLst>
              <a:ext uri="{FF2B5EF4-FFF2-40B4-BE49-F238E27FC236}">
                <a16:creationId xmlns:a16="http://schemas.microsoft.com/office/drawing/2014/main" id="{4162D913-2FA1-B241-789D-948BBC849850}"/>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5013410" y="2467840"/>
            <a:ext cx="1204453" cy="532749"/>
          </a:xfrm>
          <a:prstGeom prst="rect">
            <a:avLst/>
          </a:prstGeom>
          <a:ln>
            <a:noFill/>
          </a:ln>
        </p:spPr>
      </p:pic>
      <p:pic>
        <p:nvPicPr>
          <p:cNvPr id="19" name="Picture 18" descr="A blue letter on a black background&#10;&#10;Description automatically generated">
            <a:extLst>
              <a:ext uri="{FF2B5EF4-FFF2-40B4-BE49-F238E27FC236}">
                <a16:creationId xmlns:a16="http://schemas.microsoft.com/office/drawing/2014/main" id="{7E1D9B73-FA65-9F08-7FA4-448D8E86781E}"/>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8776355" y="2695375"/>
            <a:ext cx="1101880" cy="181445"/>
          </a:xfrm>
          <a:prstGeom prst="rect">
            <a:avLst/>
          </a:prstGeom>
          <a:ln>
            <a:noFill/>
          </a:ln>
        </p:spPr>
      </p:pic>
      <p:pic>
        <p:nvPicPr>
          <p:cNvPr id="20" name="Picture 19" descr="A green and blue logo&#10;&#10;Description automatically generated">
            <a:extLst>
              <a:ext uri="{FF2B5EF4-FFF2-40B4-BE49-F238E27FC236}">
                <a16:creationId xmlns:a16="http://schemas.microsoft.com/office/drawing/2014/main" id="{8A07B19E-85B5-CB2A-836A-530865AFB6FB}"/>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9062758" y="2212492"/>
            <a:ext cx="1499421" cy="494337"/>
          </a:xfrm>
          <a:prstGeom prst="rect">
            <a:avLst/>
          </a:prstGeom>
          <a:ln>
            <a:noFill/>
          </a:ln>
        </p:spPr>
      </p:pic>
      <p:pic>
        <p:nvPicPr>
          <p:cNvPr id="21" name="Picture 20" descr="A white and yellow logo&#10;&#10;Description automatically generated">
            <a:extLst>
              <a:ext uri="{FF2B5EF4-FFF2-40B4-BE49-F238E27FC236}">
                <a16:creationId xmlns:a16="http://schemas.microsoft.com/office/drawing/2014/main" id="{9246B3C6-280E-F935-CFB3-CE494BDABBDC}"/>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10678406" y="2299000"/>
            <a:ext cx="539216" cy="588052"/>
          </a:xfrm>
          <a:prstGeom prst="rect">
            <a:avLst/>
          </a:prstGeom>
          <a:ln>
            <a:noFill/>
          </a:ln>
        </p:spPr>
      </p:pic>
      <p:pic>
        <p:nvPicPr>
          <p:cNvPr id="23" name="Picture 22" descr="A grey text on a white background&#10;&#10;Description automatically generated">
            <a:extLst>
              <a:ext uri="{FF2B5EF4-FFF2-40B4-BE49-F238E27FC236}">
                <a16:creationId xmlns:a16="http://schemas.microsoft.com/office/drawing/2014/main" id="{9447AE43-240D-57CE-538F-83A3B7CDE5F7}"/>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2926792" y="2847876"/>
            <a:ext cx="1180673" cy="354122"/>
          </a:xfrm>
          <a:prstGeom prst="rect">
            <a:avLst/>
          </a:prstGeom>
          <a:ln>
            <a:noFill/>
          </a:ln>
        </p:spPr>
      </p:pic>
      <p:pic>
        <p:nvPicPr>
          <p:cNvPr id="24" name="Picture 23" descr="A yellow text on a black background&#10;&#10;Description automatically generated">
            <a:extLst>
              <a:ext uri="{FF2B5EF4-FFF2-40B4-BE49-F238E27FC236}">
                <a16:creationId xmlns:a16="http://schemas.microsoft.com/office/drawing/2014/main" id="{1CEAE7ED-5E3C-AF54-7642-E84D833D10C5}"/>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676799" y="3253896"/>
            <a:ext cx="1106131" cy="345901"/>
          </a:xfrm>
          <a:prstGeom prst="rect">
            <a:avLst/>
          </a:prstGeom>
          <a:ln>
            <a:noFill/>
          </a:ln>
        </p:spPr>
      </p:pic>
      <p:pic>
        <p:nvPicPr>
          <p:cNvPr id="27" name="Picture 26" descr="A red and white logo&#10;&#10;Description automatically generated">
            <a:extLst>
              <a:ext uri="{FF2B5EF4-FFF2-40B4-BE49-F238E27FC236}">
                <a16:creationId xmlns:a16="http://schemas.microsoft.com/office/drawing/2014/main" id="{EB578355-0D54-37C9-6C18-F70425C4E834}"/>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773973" y="3219178"/>
            <a:ext cx="1229034" cy="464289"/>
          </a:xfrm>
          <a:prstGeom prst="rect">
            <a:avLst/>
          </a:prstGeom>
          <a:ln>
            <a:noFill/>
          </a:ln>
        </p:spPr>
      </p:pic>
      <p:pic>
        <p:nvPicPr>
          <p:cNvPr id="28" name="Picture 27" descr="A blue and white logo&#10;&#10;Description automatically generated">
            <a:extLst>
              <a:ext uri="{FF2B5EF4-FFF2-40B4-BE49-F238E27FC236}">
                <a16:creationId xmlns:a16="http://schemas.microsoft.com/office/drawing/2014/main" id="{7B36A1ED-A1DA-328C-7E05-5B384B2FBF1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048001" y="3208016"/>
            <a:ext cx="1278194" cy="430160"/>
          </a:xfrm>
          <a:prstGeom prst="rect">
            <a:avLst/>
          </a:prstGeom>
          <a:ln>
            <a:noFill/>
          </a:ln>
        </p:spPr>
      </p:pic>
      <p:pic>
        <p:nvPicPr>
          <p:cNvPr id="29" name="Picture 28" descr="A black and grey logo&#10;&#10;Description automatically generated">
            <a:extLst>
              <a:ext uri="{FF2B5EF4-FFF2-40B4-BE49-F238E27FC236}">
                <a16:creationId xmlns:a16="http://schemas.microsoft.com/office/drawing/2014/main" id="{A480A6CE-0928-E552-8500-462A4B0AAE6C}"/>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6293477" y="2624087"/>
            <a:ext cx="1597743" cy="368155"/>
          </a:xfrm>
          <a:prstGeom prst="rect">
            <a:avLst/>
          </a:prstGeom>
          <a:ln>
            <a:noFill/>
          </a:ln>
        </p:spPr>
      </p:pic>
      <p:pic>
        <p:nvPicPr>
          <p:cNvPr id="36" name="Picture 35" descr="A green and black logo&#10;&#10;Description automatically generated">
            <a:extLst>
              <a:ext uri="{FF2B5EF4-FFF2-40B4-BE49-F238E27FC236}">
                <a16:creationId xmlns:a16="http://schemas.microsoft.com/office/drawing/2014/main" id="{B70A093C-DD8C-447E-02EF-0FE880195EC8}"/>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4279021" y="3171913"/>
            <a:ext cx="676890" cy="572852"/>
          </a:xfrm>
          <a:prstGeom prst="rect">
            <a:avLst/>
          </a:prstGeom>
          <a:ln>
            <a:noFill/>
          </a:ln>
        </p:spPr>
      </p:pic>
      <p:pic>
        <p:nvPicPr>
          <p:cNvPr id="42" name="Picture 41" descr="A blue and green text on a black background&#10;&#10;Description automatically generated">
            <a:extLst>
              <a:ext uri="{FF2B5EF4-FFF2-40B4-BE49-F238E27FC236}">
                <a16:creationId xmlns:a16="http://schemas.microsoft.com/office/drawing/2014/main" id="{952557EA-4574-30B8-0569-DFB6E42057FD}"/>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5771478" y="2978009"/>
            <a:ext cx="1785938" cy="349250"/>
          </a:xfrm>
          <a:prstGeom prst="rect">
            <a:avLst/>
          </a:prstGeom>
          <a:ln>
            <a:noFill/>
          </a:ln>
        </p:spPr>
      </p:pic>
      <p:pic>
        <p:nvPicPr>
          <p:cNvPr id="43" name="Picture 42" descr="A green and grey logo&#10;&#10;Description automatically generated">
            <a:extLst>
              <a:ext uri="{FF2B5EF4-FFF2-40B4-BE49-F238E27FC236}">
                <a16:creationId xmlns:a16="http://schemas.microsoft.com/office/drawing/2014/main" id="{146D823F-E012-14FB-D034-99E79B176EDD}"/>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215063" y="3361529"/>
            <a:ext cx="1150937" cy="288608"/>
          </a:xfrm>
          <a:prstGeom prst="rect">
            <a:avLst/>
          </a:prstGeom>
          <a:ln>
            <a:noFill/>
          </a:ln>
        </p:spPr>
      </p:pic>
      <p:pic>
        <p:nvPicPr>
          <p:cNvPr id="46" name="Picture 45" descr="A blue letter and a black background&#10;&#10;Description automatically generated">
            <a:extLst>
              <a:ext uri="{FF2B5EF4-FFF2-40B4-BE49-F238E27FC236}">
                <a16:creationId xmlns:a16="http://schemas.microsoft.com/office/drawing/2014/main" id="{418CA757-43D1-384D-624D-E10D26735BF8}"/>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8900882" y="3005520"/>
            <a:ext cx="1270001" cy="222699"/>
          </a:xfrm>
          <a:prstGeom prst="rect">
            <a:avLst/>
          </a:prstGeom>
          <a:ln>
            <a:noFill/>
          </a:ln>
        </p:spPr>
      </p:pic>
      <p:pic>
        <p:nvPicPr>
          <p:cNvPr id="47" name="Picture 46" descr="A green logo with black background&#10;&#10;Description automatically generated">
            <a:extLst>
              <a:ext uri="{FF2B5EF4-FFF2-40B4-BE49-F238E27FC236}">
                <a16:creationId xmlns:a16="http://schemas.microsoft.com/office/drawing/2014/main" id="{9897C785-4ACD-1DE2-527F-E86BD7C0DD04}"/>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7485063" y="3369156"/>
            <a:ext cx="992188" cy="305104"/>
          </a:xfrm>
          <a:prstGeom prst="rect">
            <a:avLst/>
          </a:prstGeom>
          <a:ln>
            <a:noFill/>
          </a:ln>
        </p:spPr>
      </p:pic>
      <p:pic>
        <p:nvPicPr>
          <p:cNvPr id="48" name="Picture 47" descr="A close-up of a logo&#10;&#10;Description automatically generated">
            <a:extLst>
              <a:ext uri="{FF2B5EF4-FFF2-40B4-BE49-F238E27FC236}">
                <a16:creationId xmlns:a16="http://schemas.microsoft.com/office/drawing/2014/main" id="{5D95E1B9-EE1F-E8C7-BB52-2892E8860713}"/>
              </a:ext>
            </a:extLst>
          </p:cNvPr>
          <p:cNvPicPr>
            <a:picLocks noChangeAspect="1"/>
          </p:cNvPicPr>
          <p:nvPr/>
        </p:nvPicPr>
        <p:blipFill rotWithShape="1">
          <a:blip r:embed="rId44" cstate="screen">
            <a:extLst>
              <a:ext uri="{28A0092B-C50C-407E-A947-70E740481C1C}">
                <a14:useLocalDpi xmlns:a14="http://schemas.microsoft.com/office/drawing/2010/main"/>
              </a:ext>
            </a:extLst>
          </a:blip>
          <a:srcRect l="86" t="28042" r="-209" b="27361"/>
          <a:stretch/>
        </p:blipFill>
        <p:spPr>
          <a:xfrm>
            <a:off x="8478785" y="3344658"/>
            <a:ext cx="1119880" cy="316535"/>
          </a:xfrm>
          <a:prstGeom prst="rect">
            <a:avLst/>
          </a:prstGeom>
          <a:ln>
            <a:noFill/>
          </a:ln>
        </p:spPr>
      </p:pic>
      <p:pic>
        <p:nvPicPr>
          <p:cNvPr id="49" name="Picture 48" descr="A black and green logo&#10;&#10;Description automatically generated">
            <a:extLst>
              <a:ext uri="{FF2B5EF4-FFF2-40B4-BE49-F238E27FC236}">
                <a16:creationId xmlns:a16="http://schemas.microsoft.com/office/drawing/2014/main" id="{D014BDBC-E5E0-C45D-B50E-BAB68F626364}"/>
              </a:ext>
            </a:extLst>
          </p:cNvPr>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9664306" y="3440022"/>
            <a:ext cx="608133" cy="348846"/>
          </a:xfrm>
          <a:prstGeom prst="rect">
            <a:avLst/>
          </a:prstGeom>
          <a:ln>
            <a:noFill/>
          </a:ln>
        </p:spPr>
      </p:pic>
      <p:pic>
        <p:nvPicPr>
          <p:cNvPr id="50" name="Picture 49" descr="A blue and red logo&#10;&#10;Description automatically generated">
            <a:extLst>
              <a:ext uri="{FF2B5EF4-FFF2-40B4-BE49-F238E27FC236}">
                <a16:creationId xmlns:a16="http://schemas.microsoft.com/office/drawing/2014/main" id="{70EFE63A-3BFF-2C27-D7D8-A2A8AC537E50}"/>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10449278" y="2983941"/>
            <a:ext cx="890435" cy="315247"/>
          </a:xfrm>
          <a:prstGeom prst="rect">
            <a:avLst/>
          </a:prstGeom>
          <a:ln>
            <a:noFill/>
          </a:ln>
        </p:spPr>
      </p:pic>
      <p:pic>
        <p:nvPicPr>
          <p:cNvPr id="52" name="Picture 51" descr="A black background with blue letters&#10;&#10;Description automatically generated">
            <a:extLst>
              <a:ext uri="{FF2B5EF4-FFF2-40B4-BE49-F238E27FC236}">
                <a16:creationId xmlns:a16="http://schemas.microsoft.com/office/drawing/2014/main" id="{3D005D2C-4B4B-065D-34C8-CFB8780E5F2E}"/>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1194573" y="3635017"/>
            <a:ext cx="835743" cy="356422"/>
          </a:xfrm>
          <a:prstGeom prst="rect">
            <a:avLst/>
          </a:prstGeom>
          <a:ln>
            <a:noFill/>
          </a:ln>
        </p:spPr>
      </p:pic>
      <p:pic>
        <p:nvPicPr>
          <p:cNvPr id="53" name="Picture 52" descr="A blue text on a black background&#10;&#10;Description automatically generated">
            <a:extLst>
              <a:ext uri="{FF2B5EF4-FFF2-40B4-BE49-F238E27FC236}">
                <a16:creationId xmlns:a16="http://schemas.microsoft.com/office/drawing/2014/main" id="{E86663A3-3CE6-ECD0-C8A3-3E39701FBDC5}"/>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2030975" y="3737221"/>
            <a:ext cx="1118420" cy="250830"/>
          </a:xfrm>
          <a:prstGeom prst="rect">
            <a:avLst/>
          </a:prstGeom>
          <a:ln>
            <a:noFill/>
          </a:ln>
        </p:spPr>
      </p:pic>
      <p:pic>
        <p:nvPicPr>
          <p:cNvPr id="54" name="Picture 53" descr="A blue and black text on a black background&#10;&#10;Description automatically generated">
            <a:extLst>
              <a:ext uri="{FF2B5EF4-FFF2-40B4-BE49-F238E27FC236}">
                <a16:creationId xmlns:a16="http://schemas.microsoft.com/office/drawing/2014/main" id="{3644DAD6-770C-2A0E-9CDC-57BD420C7441}"/>
              </a:ext>
            </a:extLst>
          </p:cNvPr>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3124865" y="3722065"/>
            <a:ext cx="1272971" cy="400973"/>
          </a:xfrm>
          <a:prstGeom prst="rect">
            <a:avLst/>
          </a:prstGeom>
          <a:ln>
            <a:noFill/>
          </a:ln>
        </p:spPr>
      </p:pic>
      <p:pic>
        <p:nvPicPr>
          <p:cNvPr id="55" name="Picture 54" descr="A blue background with white letters&#10;&#10;Description automatically generated">
            <a:extLst>
              <a:ext uri="{FF2B5EF4-FFF2-40B4-BE49-F238E27FC236}">
                <a16:creationId xmlns:a16="http://schemas.microsoft.com/office/drawing/2014/main" id="{FD27C6F7-3D2E-EADF-2BB4-AE3B0CBDAA14}"/>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2318007" y="4047758"/>
            <a:ext cx="786581" cy="368712"/>
          </a:xfrm>
          <a:prstGeom prst="rect">
            <a:avLst/>
          </a:prstGeom>
          <a:ln>
            <a:noFill/>
          </a:ln>
        </p:spPr>
      </p:pic>
      <p:pic>
        <p:nvPicPr>
          <p:cNvPr id="56" name="Picture 55" descr="A logo of a person&amp;#39;s head&#10;&#10;Description automatically generated">
            <a:extLst>
              <a:ext uri="{FF2B5EF4-FFF2-40B4-BE49-F238E27FC236}">
                <a16:creationId xmlns:a16="http://schemas.microsoft.com/office/drawing/2014/main" id="{64C0E261-3C84-4696-3888-76A6EA22D364}"/>
              </a:ext>
            </a:extLst>
          </p:cNvPr>
          <p:cNvPicPr>
            <a:picLocks noChangeAspect="1"/>
          </p:cNvPicPr>
          <p:nvPr/>
        </p:nvPicPr>
        <p:blipFill rotWithShape="1">
          <a:blip r:embed="rId51" cstate="screen">
            <a:extLst>
              <a:ext uri="{28A0092B-C50C-407E-A947-70E740481C1C}">
                <a14:useLocalDpi xmlns:a14="http://schemas.microsoft.com/office/drawing/2010/main"/>
              </a:ext>
            </a:extLst>
          </a:blip>
          <a:srcRect l="19512" t="36845" r="12452" b="34247"/>
          <a:stretch/>
        </p:blipFill>
        <p:spPr>
          <a:xfrm>
            <a:off x="4364230" y="3656005"/>
            <a:ext cx="1263267" cy="501243"/>
          </a:xfrm>
          <a:prstGeom prst="rect">
            <a:avLst/>
          </a:prstGeom>
          <a:ln>
            <a:noFill/>
          </a:ln>
        </p:spPr>
      </p:pic>
      <p:pic>
        <p:nvPicPr>
          <p:cNvPr id="57" name="Picture 56">
            <a:extLst>
              <a:ext uri="{FF2B5EF4-FFF2-40B4-BE49-F238E27FC236}">
                <a16:creationId xmlns:a16="http://schemas.microsoft.com/office/drawing/2014/main" id="{187E660A-0158-2B91-DDD3-325E345FB6B6}"/>
              </a:ext>
            </a:extLst>
          </p:cNvPr>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5627698" y="3788868"/>
            <a:ext cx="1032384" cy="324420"/>
          </a:xfrm>
          <a:prstGeom prst="rect">
            <a:avLst/>
          </a:prstGeom>
          <a:ln>
            <a:noFill/>
          </a:ln>
        </p:spPr>
      </p:pic>
      <p:pic>
        <p:nvPicPr>
          <p:cNvPr id="45" name="Picture 44" descr="A logo with blue circles and white text&#10;&#10;Description automatically generated">
            <a:extLst>
              <a:ext uri="{FF2B5EF4-FFF2-40B4-BE49-F238E27FC236}">
                <a16:creationId xmlns:a16="http://schemas.microsoft.com/office/drawing/2014/main" id="{932B8285-AB44-FDA2-1771-77DB92855455}"/>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6487198" y="3504938"/>
            <a:ext cx="1575453" cy="900429"/>
          </a:xfrm>
          <a:prstGeom prst="rect">
            <a:avLst/>
          </a:prstGeom>
          <a:ln>
            <a:noFill/>
          </a:ln>
        </p:spPr>
      </p:pic>
      <p:pic>
        <p:nvPicPr>
          <p:cNvPr id="63" name="Picture 62" descr="A blue and white sign&#10;&#10;Description automatically generated">
            <a:extLst>
              <a:ext uri="{FF2B5EF4-FFF2-40B4-BE49-F238E27FC236}">
                <a16:creationId xmlns:a16="http://schemas.microsoft.com/office/drawing/2014/main" id="{C860848E-6373-D42C-8AF9-4B51538AA66F}"/>
              </a:ext>
            </a:extLst>
          </p:cNvPr>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7886804" y="3738994"/>
            <a:ext cx="643777" cy="575187"/>
          </a:xfrm>
          <a:prstGeom prst="rect">
            <a:avLst/>
          </a:prstGeom>
          <a:ln>
            <a:noFill/>
          </a:ln>
        </p:spPr>
      </p:pic>
      <p:pic>
        <p:nvPicPr>
          <p:cNvPr id="67" name="Picture 66" descr="A blue and grey logo&#10;&#10;Description automatically generated">
            <a:extLst>
              <a:ext uri="{FF2B5EF4-FFF2-40B4-BE49-F238E27FC236}">
                <a16:creationId xmlns:a16="http://schemas.microsoft.com/office/drawing/2014/main" id="{767B02A0-2400-7C70-EC58-CF0F7B84D455}"/>
              </a:ext>
            </a:extLst>
          </p:cNvPr>
          <p:cNvPicPr>
            <a:picLocks noChangeAspect="1"/>
          </p:cNvPicPr>
          <p:nvPr/>
        </p:nvPicPr>
        <p:blipFill>
          <a:blip r:embed="rId55" cstate="screen">
            <a:extLst>
              <a:ext uri="{28A0092B-C50C-407E-A947-70E740481C1C}">
                <a14:useLocalDpi xmlns:a14="http://schemas.microsoft.com/office/drawing/2010/main"/>
              </a:ext>
            </a:extLst>
          </a:blip>
          <a:stretch>
            <a:fillRect/>
          </a:stretch>
        </p:blipFill>
        <p:spPr>
          <a:xfrm>
            <a:off x="1149456" y="4000930"/>
            <a:ext cx="1071968" cy="442314"/>
          </a:xfrm>
          <a:prstGeom prst="rect">
            <a:avLst/>
          </a:prstGeom>
        </p:spPr>
      </p:pic>
      <p:pic>
        <p:nvPicPr>
          <p:cNvPr id="68" name="Picture 67" descr="A blue and black logo&#10;&#10;Description automatically generated">
            <a:extLst>
              <a:ext uri="{FF2B5EF4-FFF2-40B4-BE49-F238E27FC236}">
                <a16:creationId xmlns:a16="http://schemas.microsoft.com/office/drawing/2014/main" id="{7B053A50-CF29-A7F2-6005-19B57A27E607}"/>
              </a:ext>
            </a:extLst>
          </p:cNvPr>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7942879" y="3049220"/>
            <a:ext cx="594103" cy="266377"/>
          </a:xfrm>
          <a:prstGeom prst="rect">
            <a:avLst/>
          </a:prstGeom>
        </p:spPr>
      </p:pic>
      <p:pic>
        <p:nvPicPr>
          <p:cNvPr id="69" name="Picture 68" descr="A black and white logo&#10;&#10;Description automatically generated">
            <a:extLst>
              <a:ext uri="{FF2B5EF4-FFF2-40B4-BE49-F238E27FC236}">
                <a16:creationId xmlns:a16="http://schemas.microsoft.com/office/drawing/2014/main" id="{66856732-4641-3B9C-82C2-CBF5934F04A0}"/>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590002" y="2722998"/>
            <a:ext cx="2115522" cy="516610"/>
          </a:xfrm>
          <a:prstGeom prst="rect">
            <a:avLst/>
          </a:prstGeom>
        </p:spPr>
      </p:pic>
      <p:pic>
        <p:nvPicPr>
          <p:cNvPr id="70" name="Picture 69">
            <a:extLst>
              <a:ext uri="{FF2B5EF4-FFF2-40B4-BE49-F238E27FC236}">
                <a16:creationId xmlns:a16="http://schemas.microsoft.com/office/drawing/2014/main" id="{1E407A60-3D4B-760A-BF7E-F8153DA9EB64}"/>
              </a:ext>
            </a:extLst>
          </p:cNvPr>
          <p:cNvPicPr>
            <a:picLocks noChangeAspect="1"/>
          </p:cNvPicPr>
          <p:nvPr/>
        </p:nvPicPr>
        <p:blipFill>
          <a:blip r:embed="rId58"/>
          <a:stretch>
            <a:fillRect/>
          </a:stretch>
        </p:blipFill>
        <p:spPr>
          <a:xfrm>
            <a:off x="9666269" y="3906626"/>
            <a:ext cx="711237" cy="368319"/>
          </a:xfrm>
          <a:prstGeom prst="rect">
            <a:avLst/>
          </a:prstGeom>
        </p:spPr>
      </p:pic>
      <p:pic>
        <p:nvPicPr>
          <p:cNvPr id="71" name="Picture 70" descr="A black and white logo&#10;&#10;Description automatically generated">
            <a:extLst>
              <a:ext uri="{FF2B5EF4-FFF2-40B4-BE49-F238E27FC236}">
                <a16:creationId xmlns:a16="http://schemas.microsoft.com/office/drawing/2014/main" id="{F92E3C7B-FA0F-7212-B48D-86F3E1B8641A}"/>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5653408" y="4977481"/>
            <a:ext cx="2115522" cy="516610"/>
          </a:xfrm>
          <a:prstGeom prst="rect">
            <a:avLst/>
          </a:prstGeom>
        </p:spPr>
      </p:pic>
      <p:sp>
        <p:nvSpPr>
          <p:cNvPr id="17" name="Slide Number Placeholder 16">
            <a:extLst>
              <a:ext uri="{FF2B5EF4-FFF2-40B4-BE49-F238E27FC236}">
                <a16:creationId xmlns:a16="http://schemas.microsoft.com/office/drawing/2014/main" id="{86F4E980-CB7D-540C-57AA-BFF833101490}"/>
              </a:ext>
            </a:extLst>
          </p:cNvPr>
          <p:cNvSpPr>
            <a:spLocks noGrp="1"/>
          </p:cNvSpPr>
          <p:nvPr>
            <p:ph type="sldNum" sz="quarter" idx="12"/>
          </p:nvPr>
        </p:nvSpPr>
        <p:spPr/>
        <p:txBody>
          <a:bodyPr/>
          <a:lstStyle/>
          <a:p>
            <a:fld id="{AF3AB783-08A3-C047-8A9E-D72AFDBF4A9F}" type="slidenum">
              <a:rPr lang="en-US" smtClean="0"/>
              <a:pPr/>
              <a:t>13</a:t>
            </a:fld>
            <a:endParaRPr lang="en-US"/>
          </a:p>
        </p:txBody>
      </p:sp>
      <p:pic>
        <p:nvPicPr>
          <p:cNvPr id="66" name="Picture 65" descr="A close-up of a puzzle&#10;&#10;Description automatically generated">
            <a:extLst>
              <a:ext uri="{FF2B5EF4-FFF2-40B4-BE49-F238E27FC236}">
                <a16:creationId xmlns:a16="http://schemas.microsoft.com/office/drawing/2014/main" id="{08E38554-45CC-DD46-ADDB-399C7BA09A4D}"/>
              </a:ext>
            </a:extLst>
          </p:cNvPr>
          <p:cNvPicPr>
            <a:picLocks noChangeAspect="1"/>
          </p:cNvPicPr>
          <p:nvPr/>
        </p:nvPicPr>
        <p:blipFill rotWithShape="1">
          <a:blip r:embed="rId59" cstate="screen">
            <a:extLst>
              <a:ext uri="{28A0092B-C50C-407E-A947-70E740481C1C}">
                <a14:useLocalDpi xmlns:a14="http://schemas.microsoft.com/office/drawing/2010/main"/>
              </a:ext>
            </a:extLst>
          </a:blip>
          <a:srcRect t="15445" r="44547" b="24784"/>
          <a:stretch/>
        </p:blipFill>
        <p:spPr>
          <a:xfrm>
            <a:off x="194328" y="46654"/>
            <a:ext cx="1674666" cy="1408735"/>
          </a:xfrm>
          <a:prstGeom prst="rect">
            <a:avLst/>
          </a:prstGeom>
        </p:spPr>
      </p:pic>
    </p:spTree>
    <p:extLst>
      <p:ext uri="{BB962C8B-B14F-4D97-AF65-F5344CB8AC3E}">
        <p14:creationId xmlns:p14="http://schemas.microsoft.com/office/powerpoint/2010/main" val="427473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DF13C-A4E9-5024-605D-2272ACCD982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529527B-4A56-B630-133B-1D565482A237}"/>
              </a:ext>
            </a:extLst>
          </p:cNvPr>
          <p:cNvSpPr/>
          <p:nvPr/>
        </p:nvSpPr>
        <p:spPr>
          <a:xfrm>
            <a:off x="10444899" y="6080289"/>
            <a:ext cx="1598306" cy="5608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3DBE25A2-C417-B9DC-08B2-80678F91E864}"/>
              </a:ext>
            </a:extLst>
          </p:cNvPr>
          <p:cNvSpPr txBox="1">
            <a:spLocks/>
          </p:cNvSpPr>
          <p:nvPr/>
        </p:nvSpPr>
        <p:spPr>
          <a:xfrm>
            <a:off x="1911414" y="488724"/>
            <a:ext cx="3797573" cy="51676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panose="020B0604020202020204"/>
                <a:ea typeface="+mj-ea"/>
                <a:cs typeface="+mj-cs"/>
              </a:rPr>
              <a:t>E-Invoicing for All</a:t>
            </a:r>
          </a:p>
        </p:txBody>
      </p:sp>
      <p:pic>
        <p:nvPicPr>
          <p:cNvPr id="3" name="Picture 2" descr="A close-up of a flyer&#10;&#10;AI-generated content may be incorrect.">
            <a:extLst>
              <a:ext uri="{FF2B5EF4-FFF2-40B4-BE49-F238E27FC236}">
                <a16:creationId xmlns:a16="http://schemas.microsoft.com/office/drawing/2014/main" id="{91776A91-0224-C442-3CA7-5A834C6AF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916" y="174396"/>
            <a:ext cx="6113931" cy="6113931"/>
          </a:xfrm>
          <a:prstGeom prst="rect">
            <a:avLst/>
          </a:prstGeom>
        </p:spPr>
      </p:pic>
      <p:sp>
        <p:nvSpPr>
          <p:cNvPr id="6" name="TextBox 5">
            <a:extLst>
              <a:ext uri="{FF2B5EF4-FFF2-40B4-BE49-F238E27FC236}">
                <a16:creationId xmlns:a16="http://schemas.microsoft.com/office/drawing/2014/main" id="{F8B7642C-0CB1-8930-A6C5-14E0160EFD53}"/>
              </a:ext>
            </a:extLst>
          </p:cNvPr>
          <p:cNvSpPr txBox="1"/>
          <p:nvPr/>
        </p:nvSpPr>
        <p:spPr>
          <a:xfrm>
            <a:off x="147642" y="1633189"/>
            <a:ext cx="5771400" cy="3864297"/>
          </a:xfrm>
          <a:prstGeom prst="rect">
            <a:avLst/>
          </a:prstGeom>
        </p:spPr>
        <p:txBody>
          <a:bodyPr vert="horz" lIns="91440" tIns="45720" rIns="91440" bIns="45720" rtlCol="0" anchor="t">
            <a:normAutofit/>
          </a:bodyPr>
          <a:lstStyle/>
          <a:p>
            <a:pPr marL="400050" marR="0" lvl="0" indent="-285750" algn="l" defTabSz="914400" rtl="0" eaLnBrk="1" fontAlgn="auto" latinLnBrk="0" hangingPunct="1">
              <a:lnSpc>
                <a:spcPct val="90000"/>
              </a:lnSpc>
              <a:spcBef>
                <a:spcPts val="0"/>
              </a:spcBef>
              <a:spcAft>
                <a:spcPts val="600"/>
              </a:spcAft>
              <a:buClrTx/>
              <a:buSzTx/>
              <a:buFont typeface="Wingdings"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Feedback:</a:t>
            </a:r>
          </a:p>
          <a:p>
            <a:pPr marL="971550" marR="0" lvl="1" indent="-400050" algn="l" defTabSz="914400" rtl="0" eaLnBrk="1" fontAlgn="auto" latinLnBrk="0" hangingPunct="1">
              <a:lnSpc>
                <a:spcPct val="90000"/>
              </a:lnSpc>
              <a:spcBef>
                <a:spcPts val="0"/>
              </a:spcBef>
              <a:spcAft>
                <a:spcPts val="600"/>
              </a:spcAft>
              <a:buClrTx/>
              <a:buSzTx/>
              <a:buFont typeface="+mj-lt"/>
              <a:buAutoNum type="romanL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MSMEs - often cited that cost of e-invoicing a key barrier.</a:t>
            </a:r>
          </a:p>
          <a:p>
            <a:pPr marL="971550" marR="0" lvl="1" indent="-400050" algn="l" defTabSz="914400" rtl="0" eaLnBrk="1" fontAlgn="auto" latinLnBrk="0" hangingPunct="1">
              <a:lnSpc>
                <a:spcPct val="90000"/>
              </a:lnSpc>
              <a:spcBef>
                <a:spcPts val="0"/>
              </a:spcBef>
              <a:spcAft>
                <a:spcPts val="600"/>
              </a:spcAft>
              <a:buClrTx/>
              <a:buSzTx/>
              <a:buFont typeface="+mj-lt"/>
              <a:buAutoNum type="romanL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Large Business – concerns that their MSME vendors may not be ready or connected to Peppol network.</a:t>
            </a:r>
          </a:p>
          <a:p>
            <a:pPr marL="114300" marR="0" lvl="0" indent="0" algn="l" defTabSz="914400" rtl="0" eaLnBrk="1" fontAlgn="auto" latinLnBrk="0" hangingPunct="1">
              <a:lnSpc>
                <a:spcPct val="90000"/>
              </a:lnSpc>
              <a:spcBef>
                <a:spcPts val="0"/>
              </a:spcBef>
              <a:spcAft>
                <a:spcPts val="60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00050" marR="0" lvl="0" indent="-285750" algn="l" defTabSz="914400" rtl="0" eaLnBrk="1" fontAlgn="auto" latinLnBrk="0" hangingPunct="1">
              <a:lnSpc>
                <a:spcPct val="90000"/>
              </a:lnSpc>
              <a:spcBef>
                <a:spcPts val="0"/>
              </a:spcBef>
              <a:spcAft>
                <a:spcPts val="600"/>
              </a:spcAft>
              <a:buClrTx/>
              <a:buSzTx/>
              <a:buFont typeface="Wingdings"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Arial Black" panose="020B0604020202020204" pitchFamily="34" charset="0"/>
              </a:rPr>
              <a:t>Actions Taken:</a:t>
            </a:r>
          </a:p>
          <a:p>
            <a:pPr marL="971550" marR="0" lvl="1" indent="-400050" algn="l" defTabSz="914400" rtl="0" eaLnBrk="1" fontAlgn="auto" latinLnBrk="0" hangingPunct="1">
              <a:lnSpc>
                <a:spcPct val="90000"/>
              </a:lnSpc>
              <a:spcBef>
                <a:spcPts val="0"/>
              </a:spcBef>
              <a:spcAft>
                <a:spcPts val="600"/>
              </a:spcAft>
              <a:buClrTx/>
              <a:buSzTx/>
              <a:buFont typeface="+mj-lt"/>
              <a:buAutoNum type="romanL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MDEC is working with accredited e-invoicing service providers to address these issues.</a:t>
            </a:r>
          </a:p>
          <a:p>
            <a:pPr marL="971550" marR="0" lvl="1" indent="-400050" algn="l" defTabSz="914400" rtl="0" eaLnBrk="1" fontAlgn="auto" latinLnBrk="0" hangingPunct="1">
              <a:lnSpc>
                <a:spcPct val="90000"/>
              </a:lnSpc>
              <a:spcBef>
                <a:spcPts val="0"/>
              </a:spcBef>
              <a:spcAft>
                <a:spcPts val="600"/>
              </a:spcAft>
              <a:buClrTx/>
              <a:buSzTx/>
              <a:buFont typeface="+mj-lt"/>
              <a:buAutoNum type="romanL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The </a:t>
            </a: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Minister of Digital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announced Freemium &amp; Affordable E-Invoicing Solutions to support adoption.</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F301A71-5767-7F6A-8FD8-06BCFFBF2173}"/>
              </a:ext>
            </a:extLst>
          </p:cNvPr>
          <p:cNvSpPr txBox="1"/>
          <p:nvPr/>
        </p:nvSpPr>
        <p:spPr>
          <a:xfrm>
            <a:off x="6402182" y="6341528"/>
            <a:ext cx="5401432" cy="258532"/>
          </a:xfrm>
          <a:prstGeom prst="rect">
            <a:avLst/>
          </a:prstGeom>
          <a:noFill/>
        </p:spPr>
        <p:txBody>
          <a:bodyPr wrap="square">
            <a:spAutoFit/>
          </a:bodyPr>
          <a:lstStyle/>
          <a:p>
            <a:pPr marL="3175" marR="0" lvl="1"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https://mdec.my/national-einvoicing/freemium-and-affordable-solutions</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descr="A person standing at a podium&#10;&#10;AI-generated content may be incorrect.">
            <a:extLst>
              <a:ext uri="{FF2B5EF4-FFF2-40B4-BE49-F238E27FC236}">
                <a16:creationId xmlns:a16="http://schemas.microsoft.com/office/drawing/2014/main" id="{B7D952E8-7711-81E4-139B-3EC9EF6E24C0}"/>
              </a:ext>
            </a:extLst>
          </p:cNvPr>
          <p:cNvPicPr>
            <a:picLocks noChangeAspect="1"/>
          </p:cNvPicPr>
          <p:nvPr/>
        </p:nvPicPr>
        <p:blipFill>
          <a:blip r:embed="rId4">
            <a:extLst>
              <a:ext uri="{28A0092B-C50C-407E-A947-70E740481C1C}">
                <a14:useLocalDpi xmlns:a14="http://schemas.microsoft.com/office/drawing/2010/main" val="0"/>
              </a:ext>
            </a:extLst>
          </a:blip>
          <a:srcRect b="8542"/>
          <a:stretch/>
        </p:blipFill>
        <p:spPr>
          <a:xfrm>
            <a:off x="4254843" y="4167452"/>
            <a:ext cx="1565584" cy="953630"/>
          </a:xfrm>
          <a:prstGeom prst="rect">
            <a:avLst/>
          </a:prstGeom>
        </p:spPr>
      </p:pic>
      <p:pic>
        <p:nvPicPr>
          <p:cNvPr id="10" name="Picture 9" descr="A person standing at a podium&#10;&#10;AI-generated content may be incorrect.">
            <a:extLst>
              <a:ext uri="{FF2B5EF4-FFF2-40B4-BE49-F238E27FC236}">
                <a16:creationId xmlns:a16="http://schemas.microsoft.com/office/drawing/2014/main" id="{2A18A1D7-3D23-E3F1-FB80-3AA5583864FC}"/>
              </a:ext>
            </a:extLst>
          </p:cNvPr>
          <p:cNvPicPr>
            <a:picLocks noChangeAspect="1"/>
          </p:cNvPicPr>
          <p:nvPr/>
        </p:nvPicPr>
        <p:blipFill>
          <a:blip r:embed="rId5">
            <a:extLst>
              <a:ext uri="{28A0092B-C50C-407E-A947-70E740481C1C}">
                <a14:useLocalDpi xmlns:a14="http://schemas.microsoft.com/office/drawing/2010/main" val="0"/>
              </a:ext>
            </a:extLst>
          </a:blip>
          <a:srcRect b="12398"/>
          <a:stretch/>
        </p:blipFill>
        <p:spPr>
          <a:xfrm>
            <a:off x="4246756" y="5197460"/>
            <a:ext cx="1565581" cy="913436"/>
          </a:xfrm>
          <a:prstGeom prst="rect">
            <a:avLst/>
          </a:prstGeom>
        </p:spPr>
      </p:pic>
      <p:pic>
        <p:nvPicPr>
          <p:cNvPr id="12" name="Picture 11" descr="A group of men holding signs&#10;&#10;AI-generated content may be incorrect.">
            <a:extLst>
              <a:ext uri="{FF2B5EF4-FFF2-40B4-BE49-F238E27FC236}">
                <a16:creationId xmlns:a16="http://schemas.microsoft.com/office/drawing/2014/main" id="{77943C53-0A1B-EE96-20AB-A6305B1383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86" y="4169052"/>
            <a:ext cx="3751665" cy="1941844"/>
          </a:xfrm>
          <a:prstGeom prst="rect">
            <a:avLst/>
          </a:prstGeom>
        </p:spPr>
      </p:pic>
      <p:sp>
        <p:nvSpPr>
          <p:cNvPr id="2" name="TextBox 1">
            <a:extLst>
              <a:ext uri="{FF2B5EF4-FFF2-40B4-BE49-F238E27FC236}">
                <a16:creationId xmlns:a16="http://schemas.microsoft.com/office/drawing/2014/main" id="{ACB13200-E20C-28CE-71D0-684983F411C2}"/>
              </a:ext>
            </a:extLst>
          </p:cNvPr>
          <p:cNvSpPr txBox="1"/>
          <p:nvPr/>
        </p:nvSpPr>
        <p:spPr>
          <a:xfrm>
            <a:off x="388386" y="6263354"/>
            <a:ext cx="5432041" cy="307777"/>
          </a:xfrm>
          <a:prstGeom prst="rect">
            <a:avLst/>
          </a:prstGeom>
          <a:solidFill>
            <a:schemeClr val="bg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Service Providers are welcome to participate in this program.</a:t>
            </a:r>
          </a:p>
        </p:txBody>
      </p:sp>
      <p:pic>
        <p:nvPicPr>
          <p:cNvPr id="8" name="Picture 7" descr="A close-up of a puzzle&#10;&#10;Description automatically generated">
            <a:extLst>
              <a:ext uri="{FF2B5EF4-FFF2-40B4-BE49-F238E27FC236}">
                <a16:creationId xmlns:a16="http://schemas.microsoft.com/office/drawing/2014/main" id="{9860A3BF-8282-1815-80D2-58BE78BDB18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5445" r="44547" b="24784"/>
          <a:stretch/>
        </p:blipFill>
        <p:spPr>
          <a:xfrm>
            <a:off x="194328" y="46654"/>
            <a:ext cx="1674666" cy="1408735"/>
          </a:xfrm>
          <a:prstGeom prst="rect">
            <a:avLst/>
          </a:prstGeom>
        </p:spPr>
      </p:pic>
    </p:spTree>
    <p:extLst>
      <p:ext uri="{BB962C8B-B14F-4D97-AF65-F5344CB8AC3E}">
        <p14:creationId xmlns:p14="http://schemas.microsoft.com/office/powerpoint/2010/main" val="218522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6ECC77-93B7-009B-FA20-BCA4838F4A65}"/>
              </a:ext>
            </a:extLst>
          </p:cNvPr>
          <p:cNvSpPr/>
          <p:nvPr/>
        </p:nvSpPr>
        <p:spPr>
          <a:xfrm>
            <a:off x="10847196" y="6129495"/>
            <a:ext cx="1266092" cy="5727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1BF5C5B4-24CD-CFA7-38AA-679E7790446A}"/>
              </a:ext>
            </a:extLst>
          </p:cNvPr>
          <p:cNvSpPr txBox="1"/>
          <p:nvPr/>
        </p:nvSpPr>
        <p:spPr>
          <a:xfrm>
            <a:off x="348858" y="312429"/>
            <a:ext cx="75776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Common Misconception</a:t>
            </a:r>
          </a:p>
        </p:txBody>
      </p:sp>
      <p:sp>
        <p:nvSpPr>
          <p:cNvPr id="3" name="Slide Number Placeholder 1">
            <a:extLst>
              <a:ext uri="{FF2B5EF4-FFF2-40B4-BE49-F238E27FC236}">
                <a16:creationId xmlns:a16="http://schemas.microsoft.com/office/drawing/2014/main" id="{0C91F085-EE72-A0F0-73C7-DEC645995049}"/>
              </a:ext>
            </a:extLst>
          </p:cNvPr>
          <p:cNvSpPr txBox="1">
            <a:spLocks/>
          </p:cNvSpPr>
          <p:nvPr/>
        </p:nvSpPr>
        <p:spPr>
          <a:xfrm>
            <a:off x="11731637" y="942773"/>
            <a:ext cx="475580" cy="375361"/>
          </a:xfrm>
          <a:prstGeom prst="rect">
            <a:avLst/>
          </a:prstGeom>
          <a:solidFill>
            <a:schemeClr val="accent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84E280E-58B4-8D43-92A7-DFE86A87BCC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Content Placeholder 2">
            <a:extLst>
              <a:ext uri="{FF2B5EF4-FFF2-40B4-BE49-F238E27FC236}">
                <a16:creationId xmlns:a16="http://schemas.microsoft.com/office/drawing/2014/main" id="{EFAD044D-1B32-11C7-14C3-0C837D20BB97}"/>
              </a:ext>
            </a:extLst>
          </p:cNvPr>
          <p:cNvSpPr>
            <a:spLocks noGrp="1"/>
          </p:cNvSpPr>
          <p:nvPr>
            <p:ph idx="1"/>
          </p:nvPr>
        </p:nvSpPr>
        <p:spPr>
          <a:xfrm>
            <a:off x="476054" y="1277940"/>
            <a:ext cx="8688042" cy="4007493"/>
          </a:xfrm>
          <a:solidFill>
            <a:schemeClr val="bg1">
              <a:lumMod val="95000"/>
            </a:schemeClr>
          </a:solidFill>
          <a:ln>
            <a:solidFill>
              <a:schemeClr val="bg1">
                <a:lumMod val="65000"/>
              </a:schemeClr>
            </a:solidFill>
          </a:ln>
        </p:spPr>
        <p:txBody>
          <a:bodyPr>
            <a:normAutofit/>
          </a:bodyPr>
          <a:lstStyle/>
          <a:p>
            <a:pPr marL="0" indent="0">
              <a:lnSpc>
                <a:spcPct val="120000"/>
              </a:lnSpc>
              <a:spcBef>
                <a:spcPts val="600"/>
              </a:spcBef>
              <a:spcAft>
                <a:spcPts val="600"/>
              </a:spcAft>
              <a:buNone/>
            </a:pPr>
            <a:endParaRPr lang="en-US" sz="400" b="1" dirty="0"/>
          </a:p>
          <a:p>
            <a:pPr marL="0" indent="0">
              <a:lnSpc>
                <a:spcPct val="120000"/>
              </a:lnSpc>
              <a:spcBef>
                <a:spcPts val="600"/>
              </a:spcBef>
              <a:spcAft>
                <a:spcPts val="600"/>
              </a:spcAft>
              <a:buNone/>
            </a:pPr>
            <a:r>
              <a:rPr lang="en-US" b="1" dirty="0"/>
              <a:t>"E-Invoicing is just for tax compliance."</a:t>
            </a:r>
          </a:p>
          <a:p>
            <a:pPr marL="0" lvl="1" indent="0">
              <a:lnSpc>
                <a:spcPct val="120000"/>
              </a:lnSpc>
              <a:spcBef>
                <a:spcPts val="600"/>
              </a:spcBef>
              <a:spcAft>
                <a:spcPts val="600"/>
              </a:spcAft>
              <a:buNone/>
            </a:pPr>
            <a:endParaRPr lang="en-US" sz="800" b="1" dirty="0">
              <a:solidFill>
                <a:schemeClr val="accent4">
                  <a:lumMod val="50000"/>
                </a:schemeClr>
              </a:solidFill>
              <a:latin typeface="Arial" panose="020B0604020202020204" pitchFamily="34" charset="0"/>
              <a:cs typeface="Arial" panose="020B0604020202020204" pitchFamily="34" charset="0"/>
            </a:endParaRPr>
          </a:p>
          <a:p>
            <a:pPr marL="0" lvl="1" indent="0">
              <a:lnSpc>
                <a:spcPct val="120000"/>
              </a:lnSpc>
              <a:spcBef>
                <a:spcPts val="600"/>
              </a:spcBef>
              <a:spcAft>
                <a:spcPts val="600"/>
              </a:spcAft>
              <a:buNone/>
            </a:pPr>
            <a:r>
              <a:rPr lang="en-US" sz="1800" b="1" dirty="0">
                <a:solidFill>
                  <a:srgbClr val="0070C0"/>
                </a:solidFill>
                <a:latin typeface="Arial" panose="020B0604020202020204" pitchFamily="34" charset="0"/>
                <a:cs typeface="Arial" panose="020B0604020202020204" pitchFamily="34" charset="0"/>
              </a:rPr>
              <a:t>Reality: </a:t>
            </a:r>
            <a:r>
              <a:rPr lang="en-US" sz="1800" dirty="0">
                <a:solidFill>
                  <a:schemeClr val="accent4">
                    <a:lumMod val="50000"/>
                  </a:schemeClr>
                </a:solidFill>
                <a:latin typeface="Arial" panose="020B0604020202020204" pitchFamily="34" charset="0"/>
                <a:cs typeface="Arial" panose="020B0604020202020204" pitchFamily="34" charset="0"/>
              </a:rPr>
              <a:t>True e-invoicing goes beyond just sending invoices to tax authority (LHDNM). It enable businesses to send and receive invoices digitally with other businesses without human intervention.</a:t>
            </a:r>
          </a:p>
          <a:p>
            <a:pPr marL="0" lvl="1" indent="0">
              <a:lnSpc>
                <a:spcPct val="120000"/>
              </a:lnSpc>
              <a:spcBef>
                <a:spcPts val="600"/>
              </a:spcBef>
              <a:spcAft>
                <a:spcPts val="600"/>
              </a:spcAft>
              <a:buNone/>
            </a:pPr>
            <a:endParaRPr lang="en-US" sz="800" dirty="0">
              <a:solidFill>
                <a:schemeClr val="accent4">
                  <a:lumMod val="50000"/>
                </a:schemeClr>
              </a:solidFill>
              <a:latin typeface="Arial" panose="020B0604020202020204" pitchFamily="34" charset="0"/>
              <a:cs typeface="Arial" panose="020B0604020202020204" pitchFamily="34" charset="0"/>
            </a:endParaRPr>
          </a:p>
          <a:p>
            <a:pPr marL="0" lvl="1" indent="0">
              <a:lnSpc>
                <a:spcPct val="120000"/>
              </a:lnSpc>
              <a:spcBef>
                <a:spcPts val="600"/>
              </a:spcBef>
              <a:spcAft>
                <a:spcPts val="600"/>
              </a:spcAft>
              <a:buNone/>
            </a:pPr>
            <a:r>
              <a:rPr lang="en-US" sz="1800" dirty="0">
                <a:solidFill>
                  <a:schemeClr val="accent4">
                    <a:lumMod val="50000"/>
                  </a:schemeClr>
                </a:solidFill>
                <a:latin typeface="Arial" panose="020B0604020202020204" pitchFamily="34" charset="0"/>
                <a:cs typeface="Arial" panose="020B0604020202020204" pitchFamily="34" charset="0"/>
              </a:rPr>
              <a:t>This opens up </a:t>
            </a:r>
            <a:r>
              <a:rPr lang="en-US" sz="1800" b="1" dirty="0">
                <a:solidFill>
                  <a:srgbClr val="0070C0"/>
                </a:solidFill>
                <a:latin typeface="Arial" panose="020B0604020202020204" pitchFamily="34" charset="0"/>
                <a:cs typeface="Arial" panose="020B0604020202020204" pitchFamily="34" charset="0"/>
              </a:rPr>
              <a:t>opportunities to </a:t>
            </a:r>
            <a:r>
              <a:rPr lang="en-US" sz="1800" b="1" dirty="0" err="1">
                <a:solidFill>
                  <a:srgbClr val="0070C0"/>
                </a:solidFill>
                <a:latin typeface="Arial" panose="020B0604020202020204" pitchFamily="34" charset="0"/>
                <a:cs typeface="Arial" panose="020B0604020202020204" pitchFamily="34" charset="0"/>
              </a:rPr>
              <a:t>digitalise</a:t>
            </a:r>
            <a:r>
              <a:rPr lang="en-US" sz="1800" b="1" dirty="0">
                <a:solidFill>
                  <a:srgbClr val="0070C0"/>
                </a:solidFill>
                <a:latin typeface="Arial" panose="020B0604020202020204" pitchFamily="34" charset="0"/>
                <a:cs typeface="Arial" panose="020B0604020202020204" pitchFamily="34" charset="0"/>
              </a:rPr>
              <a:t> business processes and drive automation</a:t>
            </a:r>
            <a:r>
              <a:rPr lang="en-US" sz="1800" dirty="0">
                <a:solidFill>
                  <a:schemeClr val="accent4">
                    <a:lumMod val="50000"/>
                  </a:schemeClr>
                </a:solidFill>
                <a:latin typeface="Arial" panose="020B0604020202020204" pitchFamily="34" charset="0"/>
                <a:cs typeface="Arial" panose="020B0604020202020204" pitchFamily="34" charset="0"/>
              </a:rPr>
              <a:t>. It also sets the foundation for data-driven and AI-powered insights, enabling smarter business decisions and future-ready operations.</a:t>
            </a:r>
          </a:p>
          <a:p>
            <a:pPr marL="0" lvl="1" indent="0">
              <a:lnSpc>
                <a:spcPct val="120000"/>
              </a:lnSpc>
              <a:spcBef>
                <a:spcPts val="600"/>
              </a:spcBef>
              <a:spcAft>
                <a:spcPts val="600"/>
              </a:spcAft>
              <a:buNone/>
            </a:pPr>
            <a:endParaRPr lang="en-US" sz="1800" b="1" dirty="0">
              <a:solidFill>
                <a:schemeClr val="accent4">
                  <a:lumMod val="50000"/>
                </a:schemeClr>
              </a:solidFill>
              <a:latin typeface="Arial" panose="020B0604020202020204" pitchFamily="34" charset="0"/>
              <a:cs typeface="Arial" panose="020B0604020202020204" pitchFamily="34" charset="0"/>
            </a:endParaRPr>
          </a:p>
          <a:p>
            <a:pPr marL="0" indent="0">
              <a:lnSpc>
                <a:spcPct val="120000"/>
              </a:lnSpc>
              <a:spcBef>
                <a:spcPts val="600"/>
              </a:spcBef>
              <a:buNone/>
            </a:pPr>
            <a:endParaRPr lang="en-US" sz="1800" dirty="0">
              <a:latin typeface="Arial" panose="020B0604020202020204" pitchFamily="34" charset="0"/>
              <a:cs typeface="Arial" panose="020B0604020202020204" pitchFamily="34" charset="0"/>
            </a:endParaRPr>
          </a:p>
        </p:txBody>
      </p:sp>
      <p:pic>
        <p:nvPicPr>
          <p:cNvPr id="5" name="Picture 2" descr="4 Common Misconceptions about Practice Management | Top Practices">
            <a:extLst>
              <a:ext uri="{FF2B5EF4-FFF2-40B4-BE49-F238E27FC236}">
                <a16:creationId xmlns:a16="http://schemas.microsoft.com/office/drawing/2014/main" id="{95988C13-D337-53E5-9F77-51FDF608A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06"/>
          <a:stretch/>
        </p:blipFill>
        <p:spPr bwMode="auto">
          <a:xfrm>
            <a:off x="7924770" y="2180492"/>
            <a:ext cx="4267230" cy="4521759"/>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81A3135-26CB-E9FF-764A-975AB0313B67}"/>
              </a:ext>
            </a:extLst>
          </p:cNvPr>
          <p:cNvSpPr txBox="1"/>
          <p:nvPr/>
        </p:nvSpPr>
        <p:spPr>
          <a:xfrm>
            <a:off x="476054" y="5763009"/>
            <a:ext cx="10033699"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Why Agencies &amp; Businesses Should Care Beyond Tax Compliance?</a:t>
            </a:r>
          </a:p>
        </p:txBody>
      </p:sp>
    </p:spTree>
    <p:extLst>
      <p:ext uri="{BB962C8B-B14F-4D97-AF65-F5344CB8AC3E}">
        <p14:creationId xmlns:p14="http://schemas.microsoft.com/office/powerpoint/2010/main" val="60556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FD935-3748-9276-2024-AE01E5E46F2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2D9FEC1-D13C-3D80-6013-F866D62795BB}"/>
              </a:ext>
            </a:extLst>
          </p:cNvPr>
          <p:cNvSpPr/>
          <p:nvPr/>
        </p:nvSpPr>
        <p:spPr>
          <a:xfrm>
            <a:off x="831274" y="694664"/>
            <a:ext cx="9825643" cy="5944088"/>
          </a:xfrm>
          <a:prstGeom prst="roundRect">
            <a:avLst>
              <a:gd name="adj" fmla="val 3752"/>
            </a:avLst>
          </a:prstGeom>
          <a:solidFill>
            <a:schemeClr val="bg1">
              <a:lumMod val="95000"/>
            </a:schemeClr>
          </a:solid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61E47E26-AC3B-B913-B155-A1D80BB70D09}"/>
              </a:ext>
            </a:extLst>
          </p:cNvPr>
          <p:cNvSpPr txBox="1"/>
          <p:nvPr/>
        </p:nvSpPr>
        <p:spPr>
          <a:xfrm>
            <a:off x="1362954" y="768024"/>
            <a:ext cx="897032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 Malaysia, e-Invoicing is being implemented with two distinct yet complementing components:</a:t>
            </a:r>
            <a:endParaRPr kumimoji="0" lang="en-MY"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58775"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B00FE33-5E29-590C-623B-C81FCAE6FAD0}"/>
              </a:ext>
            </a:extLst>
          </p:cNvPr>
          <p:cNvSpPr txBox="1"/>
          <p:nvPr/>
        </p:nvSpPr>
        <p:spPr>
          <a:xfrm>
            <a:off x="733066" y="36528"/>
            <a:ext cx="9825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C00000"/>
                </a:solidFill>
                <a:latin typeface="Arial" panose="020B0604020202020204" pitchFamily="34" charset="0"/>
                <a:cs typeface="Arial" panose="020B0604020202020204" pitchFamily="34" charset="0"/>
              </a:rPr>
              <a:t>How E-Invoicing is Implemented in Malaysia</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B5D57765-DC32-2C35-26F7-4600AACCEBF6}"/>
              </a:ext>
            </a:extLst>
          </p:cNvPr>
          <p:cNvCxnSpPr>
            <a:cxnSpLocks/>
          </p:cNvCxnSpPr>
          <p:nvPr/>
        </p:nvCxnSpPr>
        <p:spPr>
          <a:xfrm>
            <a:off x="5617548" y="4167211"/>
            <a:ext cx="0" cy="200212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80F699D-2852-B180-3E75-3D92D6E78CFD}"/>
              </a:ext>
            </a:extLst>
          </p:cNvPr>
          <p:cNvSpPr txBox="1"/>
          <p:nvPr/>
        </p:nvSpPr>
        <p:spPr>
          <a:xfrm>
            <a:off x="5863732" y="4167988"/>
            <a:ext cx="4638886" cy="160043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rPr>
              <a:t>LHDNM’s initiative: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rPr>
              <a:t>Require businesses (i.e. supplier) to submit their e-invoice to LHDNM to be validated.</a:t>
            </a:r>
            <a:endParaRPr lang="en-US" sz="14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endParaRPr>
          </a:p>
          <a:p>
            <a:pPr marL="171450" indent="-171450" algn="just">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rPr>
              <a:t>Mandatory implementation starting 1 Aug 2024 for businesses with revenue</a:t>
            </a:r>
            <a:r>
              <a:rPr lang="en-US" sz="1400" dirty="0">
                <a:solidFill>
                  <a:prstClr val="black"/>
                </a:solidFill>
                <a:latin typeface="Arial" panose="020B0604020202020204"/>
                <a:ea typeface="Times New Roman" panose="02020603050405020304" pitchFamily="18" charset="0"/>
                <a:cs typeface="Aptos" panose="020B0004020202020204" pitchFamily="34" charset="0"/>
              </a:rPr>
              <a:t>/sales</a:t>
            </a:r>
            <a:r>
              <a:rPr kumimoji="0" lang="en-US" sz="14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rPr>
              <a:t> &gt;RM100million</a:t>
            </a:r>
            <a:endParaRPr kumimoji="0" lang="en-MY" sz="14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endParaRPr>
          </a:p>
        </p:txBody>
      </p:sp>
      <p:sp>
        <p:nvSpPr>
          <p:cNvPr id="14" name="TextBox 13">
            <a:extLst>
              <a:ext uri="{FF2B5EF4-FFF2-40B4-BE49-F238E27FC236}">
                <a16:creationId xmlns:a16="http://schemas.microsoft.com/office/drawing/2014/main" id="{0225590B-B811-E3D9-59F4-9AD1078956DD}"/>
              </a:ext>
            </a:extLst>
          </p:cNvPr>
          <p:cNvSpPr txBox="1"/>
          <p:nvPr/>
        </p:nvSpPr>
        <p:spPr>
          <a:xfrm>
            <a:off x="1394011" y="4167211"/>
            <a:ext cx="4044361" cy="181588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rPr>
              <a:t>MDEC’s initiative: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a:solidFill>
                  <a:prstClr val="black"/>
                </a:solidFill>
                <a:latin typeface="Arial" panose="020B0604020202020204"/>
                <a:ea typeface="Times New Roman" panose="02020603050405020304" pitchFamily="18" charset="0"/>
                <a:cs typeface="Aptos" panose="020B0004020202020204" pitchFamily="34" charset="0"/>
              </a:rPr>
              <a:t>Digitalise</a:t>
            </a:r>
            <a:r>
              <a:rPr kumimoji="0" lang="en-US" sz="14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rPr>
              <a:t> and automate the exchange of e-invoice between businesses. </a:t>
            </a:r>
            <a:endParaRPr lang="en-US" sz="14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rPr>
              <a:t>When businesses adopt e-invoicing for business </a:t>
            </a:r>
            <a:r>
              <a:rPr kumimoji="0" lang="en-US" sz="1400" b="0" i="0" u="none" strike="noStrike" kern="1200" cap="none" spc="0" normalizeH="0" baseline="0" noProof="0" err="1">
                <a:ln>
                  <a:noFill/>
                </a:ln>
                <a:solidFill>
                  <a:prstClr val="black"/>
                </a:solidFill>
                <a:effectLst/>
                <a:uLnTx/>
                <a:uFillTx/>
                <a:latin typeface="Arial" panose="020B0604020202020204"/>
                <a:ea typeface="Times New Roman" panose="02020603050405020304" pitchFamily="18" charset="0"/>
                <a:cs typeface="Aptos" panose="020B0004020202020204" pitchFamily="34" charset="0"/>
              </a:rPr>
              <a:t>digitalisation</a:t>
            </a:r>
            <a:r>
              <a:rPr kumimoji="0" lang="en-US" sz="14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rPr>
              <a:t>, they also fulfill e-invoicing for tax compliance as well.</a:t>
            </a:r>
            <a:endParaRPr kumimoji="0" lang="en-MY" sz="14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endParaRPr>
          </a:p>
        </p:txBody>
      </p:sp>
      <p:sp>
        <p:nvSpPr>
          <p:cNvPr id="15" name="TextBox 14">
            <a:extLst>
              <a:ext uri="{FF2B5EF4-FFF2-40B4-BE49-F238E27FC236}">
                <a16:creationId xmlns:a16="http://schemas.microsoft.com/office/drawing/2014/main" id="{D2F63FB0-070A-564B-A3D2-54FCF3B4CE0E}"/>
              </a:ext>
            </a:extLst>
          </p:cNvPr>
          <p:cNvSpPr txBox="1"/>
          <p:nvPr/>
        </p:nvSpPr>
        <p:spPr>
          <a:xfrm>
            <a:off x="1192416" y="6163336"/>
            <a:ext cx="9296400" cy="307777"/>
          </a:xfrm>
          <a:prstGeom prst="rect">
            <a:avLst/>
          </a:prstGeom>
          <a:solidFill>
            <a:schemeClr val="bg1">
              <a:lumMod val="65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Aptos" panose="020B0004020202020204" pitchFamily="34" charset="0"/>
              </a:rPr>
              <a:t>The e-invoicing implemented by MDEC and LHDNM completes the e-invoicing ecosystem in the country.</a:t>
            </a:r>
            <a:endParaRPr kumimoji="0" lang="en-US" sz="1400" b="1"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9" name="Picture 8" descr="A puzzle pieces with text on them&#10;&#10;Description automatically generated">
            <a:extLst>
              <a:ext uri="{FF2B5EF4-FFF2-40B4-BE49-F238E27FC236}">
                <a16:creationId xmlns:a16="http://schemas.microsoft.com/office/drawing/2014/main" id="{5B651CD6-A0D5-2583-ED4D-229BB268A366}"/>
              </a:ext>
            </a:extLst>
          </p:cNvPr>
          <p:cNvPicPr>
            <a:picLocks noChangeAspect="1"/>
          </p:cNvPicPr>
          <p:nvPr/>
        </p:nvPicPr>
        <p:blipFill>
          <a:blip r:embed="rId3">
            <a:clrChange>
              <a:clrFrom>
                <a:srgbClr val="F2F2F2"/>
              </a:clrFrom>
              <a:clrTo>
                <a:srgbClr val="F2F2F2">
                  <a:alpha val="0"/>
                </a:srgbClr>
              </a:clrTo>
            </a:clrChange>
            <a:extLst>
              <a:ext uri="{28A0092B-C50C-407E-A947-70E740481C1C}">
                <a14:useLocalDpi xmlns:a14="http://schemas.microsoft.com/office/drawing/2010/main" val="0"/>
              </a:ext>
            </a:extLst>
          </a:blip>
          <a:stretch>
            <a:fillRect/>
          </a:stretch>
        </p:blipFill>
        <p:spPr>
          <a:xfrm>
            <a:off x="2870408" y="996170"/>
            <a:ext cx="5490885" cy="3171818"/>
          </a:xfrm>
          <a:prstGeom prst="rect">
            <a:avLst/>
          </a:prstGeom>
        </p:spPr>
      </p:pic>
      <p:sp>
        <p:nvSpPr>
          <p:cNvPr id="3" name="Slide Number Placeholder 1">
            <a:extLst>
              <a:ext uri="{FF2B5EF4-FFF2-40B4-BE49-F238E27FC236}">
                <a16:creationId xmlns:a16="http://schemas.microsoft.com/office/drawing/2014/main" id="{28129E60-9C17-F794-6004-4907B8D54F85}"/>
              </a:ext>
            </a:extLst>
          </p:cNvPr>
          <p:cNvSpPr txBox="1">
            <a:spLocks/>
          </p:cNvSpPr>
          <p:nvPr/>
        </p:nvSpPr>
        <p:spPr>
          <a:xfrm>
            <a:off x="11731637" y="942773"/>
            <a:ext cx="475580" cy="375361"/>
          </a:xfrm>
          <a:prstGeom prst="rect">
            <a:avLst/>
          </a:prstGeom>
          <a:solidFill>
            <a:schemeClr val="accent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84E280E-58B4-8D43-92A7-DFE86A87BCC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8461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5CE43-5AFF-8C03-2057-D360C52BEA21}"/>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FD35BEF8-3CD8-EC13-1523-2202CEDBA514}"/>
              </a:ext>
            </a:extLst>
          </p:cNvPr>
          <p:cNvSpPr/>
          <p:nvPr/>
        </p:nvSpPr>
        <p:spPr>
          <a:xfrm>
            <a:off x="320511" y="6182007"/>
            <a:ext cx="11790659" cy="4461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1">
            <a:extLst>
              <a:ext uri="{FF2B5EF4-FFF2-40B4-BE49-F238E27FC236}">
                <a16:creationId xmlns:a16="http://schemas.microsoft.com/office/drawing/2014/main" id="{E1A510BD-35A6-C5A2-0131-11EEDD058DF4}"/>
              </a:ext>
            </a:extLst>
          </p:cNvPr>
          <p:cNvSpPr txBox="1">
            <a:spLocks/>
          </p:cNvSpPr>
          <p:nvPr/>
        </p:nvSpPr>
        <p:spPr>
          <a:xfrm>
            <a:off x="11731637" y="942773"/>
            <a:ext cx="475580" cy="375361"/>
          </a:xfrm>
          <a:prstGeom prst="rect">
            <a:avLst/>
          </a:prstGeom>
          <a:solidFill>
            <a:schemeClr val="accent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84E280E-58B4-8D43-92A7-DFE86A87BCC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Rectangle: Rounded Corners 1">
            <a:extLst>
              <a:ext uri="{FF2B5EF4-FFF2-40B4-BE49-F238E27FC236}">
                <a16:creationId xmlns:a16="http://schemas.microsoft.com/office/drawing/2014/main" id="{DF2CBEF4-6BEE-4BA7-CB5A-FF2EFB6A26EF}"/>
              </a:ext>
            </a:extLst>
          </p:cNvPr>
          <p:cNvSpPr/>
          <p:nvPr/>
        </p:nvSpPr>
        <p:spPr>
          <a:xfrm>
            <a:off x="6378161" y="2763661"/>
            <a:ext cx="5635658" cy="3487182"/>
          </a:xfrm>
          <a:prstGeom prst="roundRect">
            <a:avLst>
              <a:gd name="adj" fmla="val 5203"/>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B8643AE6-8FEE-6B9C-5854-CCE860093963}"/>
              </a:ext>
            </a:extLst>
          </p:cNvPr>
          <p:cNvSpPr txBox="1"/>
          <p:nvPr/>
        </p:nvSpPr>
        <p:spPr>
          <a:xfrm>
            <a:off x="1868993" y="2194489"/>
            <a:ext cx="10144826" cy="491154"/>
          </a:xfrm>
          <a:prstGeom prst="roundRect">
            <a:avLst>
              <a:gd name="adj" fmla="val 10925"/>
            </a:avLst>
          </a:prstGeom>
          <a:solidFill>
            <a:schemeClr val="bg1">
              <a:lumMod val="85000"/>
            </a:schemeClr>
          </a:solidFill>
          <a:ln>
            <a:noFill/>
          </a:ln>
        </p:spPr>
        <p:txBody>
          <a:bodyPr wrap="square" rtlCol="0" anchor="ctr">
            <a:noAutofit/>
          </a:bodyPr>
          <a:lstStyle>
            <a:defPPr>
              <a:defRPr lang="en-US"/>
            </a:defPPr>
            <a:lvl1pPr marR="0" lvl="0" algn="just" fontAlgn="auto">
              <a:lnSpc>
                <a:spcPct val="100000"/>
              </a:lnSpc>
              <a:spcBef>
                <a:spcPts val="0"/>
              </a:spcBef>
              <a:spcAft>
                <a:spcPts val="0"/>
              </a:spcAft>
              <a:buClrTx/>
              <a:buSzTx/>
              <a:tabLst/>
              <a:defRPr kumimoji="0" b="1"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Digitally transforming businesses in Malaysia from traditional paper and PDF based invoice exchange to a fully automated system-to-system data exchange i.e. interoperable e-invoicing.</a:t>
            </a:r>
          </a:p>
        </p:txBody>
      </p:sp>
      <p:sp>
        <p:nvSpPr>
          <p:cNvPr id="5" name="TextBox 4">
            <a:extLst>
              <a:ext uri="{FF2B5EF4-FFF2-40B4-BE49-F238E27FC236}">
                <a16:creationId xmlns:a16="http://schemas.microsoft.com/office/drawing/2014/main" id="{B83BBB94-C56A-673C-44B0-636A4A216CCA}"/>
              </a:ext>
            </a:extLst>
          </p:cNvPr>
          <p:cNvSpPr txBox="1"/>
          <p:nvPr/>
        </p:nvSpPr>
        <p:spPr>
          <a:xfrm>
            <a:off x="2083803" y="226923"/>
            <a:ext cx="8610906" cy="523220"/>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E-Invoicing for Business </a:t>
            </a:r>
            <a:r>
              <a:rPr kumimoji="0" lang="en-US" sz="2800" b="1" i="0" u="none" strike="noStrike" kern="1200" cap="none" spc="0" normalizeH="0" baseline="0" noProof="0" err="1">
                <a:ln>
                  <a:noFill/>
                </a:ln>
                <a:solidFill>
                  <a:srgbClr val="C00000"/>
                </a:solidFill>
                <a:effectLst/>
                <a:uLnTx/>
                <a:uFillTx/>
                <a:latin typeface="Arial" panose="020B0604020202020204" pitchFamily="34" charset="0"/>
                <a:ea typeface="+mn-ea"/>
                <a:cs typeface="Arial" panose="020B0604020202020204" pitchFamily="34" charset="0"/>
              </a:rPr>
              <a:t>Digitalisation</a:t>
            </a:r>
            <a:r>
              <a:rPr kumimoji="0" lang="en-US" sz="2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by MDEC</a:t>
            </a:r>
          </a:p>
        </p:txBody>
      </p:sp>
      <p:sp>
        <p:nvSpPr>
          <p:cNvPr id="6" name="TextBox 5">
            <a:extLst>
              <a:ext uri="{FF2B5EF4-FFF2-40B4-BE49-F238E27FC236}">
                <a16:creationId xmlns:a16="http://schemas.microsoft.com/office/drawing/2014/main" id="{A10861FC-DD5D-867C-5406-835DEBCE5A2C}"/>
              </a:ext>
            </a:extLst>
          </p:cNvPr>
          <p:cNvSpPr txBox="1"/>
          <p:nvPr/>
        </p:nvSpPr>
        <p:spPr>
          <a:xfrm>
            <a:off x="2083804" y="721301"/>
            <a:ext cx="7726862" cy="353851"/>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99"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Enabling Digital Transactions for Seamless Domestic and Global Trade</a:t>
            </a:r>
          </a:p>
        </p:txBody>
      </p:sp>
      <p:sp>
        <p:nvSpPr>
          <p:cNvPr id="8" name="TextBox 7">
            <a:extLst>
              <a:ext uri="{FF2B5EF4-FFF2-40B4-BE49-F238E27FC236}">
                <a16:creationId xmlns:a16="http://schemas.microsoft.com/office/drawing/2014/main" id="{9F090D5D-6D60-92C3-EAB3-9B692124E0E0}"/>
              </a:ext>
            </a:extLst>
          </p:cNvPr>
          <p:cNvSpPr txBox="1"/>
          <p:nvPr/>
        </p:nvSpPr>
        <p:spPr>
          <a:xfrm>
            <a:off x="1868993" y="1625135"/>
            <a:ext cx="10144826" cy="509094"/>
          </a:xfrm>
          <a:prstGeom prst="roundRect">
            <a:avLst>
              <a:gd name="adj" fmla="val 10925"/>
            </a:avLst>
          </a:prstGeom>
          <a:solidFill>
            <a:schemeClr val="bg1">
              <a:lumMod val="85000"/>
            </a:schemeClr>
          </a:solidFill>
          <a:ln>
            <a:noFill/>
          </a:ln>
        </p:spPr>
        <p:txBody>
          <a:bodyPr wrap="square" rtlCol="0" anchor="ctr">
            <a:noAutofit/>
          </a:bodyPr>
          <a:lstStyle>
            <a:defPPr>
              <a:defRPr lang="en-US"/>
            </a:defPPr>
            <a:lvl1pPr marR="0" lvl="0" algn="just" fontAlgn="auto">
              <a:lnSpc>
                <a:spcPct val="100000"/>
              </a:lnSpc>
              <a:spcBef>
                <a:spcPts val="0"/>
              </a:spcBef>
              <a:spcAft>
                <a:spcPts val="0"/>
              </a:spcAft>
              <a:buClrTx/>
              <a:buSzTx/>
              <a:tabLst/>
              <a:defRPr kumimoji="0" b="1"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Aims to drive </a:t>
            </a:r>
            <a:r>
              <a:rPr kumimoji="0" lang="en-US" sz="13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interoperable</a:t>
            </a:r>
            <a:r>
              <a:rPr kumimoji="0" lang="en-US"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E-Invoicing, enabling businesses to exchange e-invoices and  documents in a system-to-system manner with other businesses, regardless of hardware and software used.</a:t>
            </a:r>
          </a:p>
        </p:txBody>
      </p:sp>
      <p:sp>
        <p:nvSpPr>
          <p:cNvPr id="9" name="Rectangle 8">
            <a:extLst>
              <a:ext uri="{FF2B5EF4-FFF2-40B4-BE49-F238E27FC236}">
                <a16:creationId xmlns:a16="http://schemas.microsoft.com/office/drawing/2014/main" id="{4F866DB0-74D8-AB0C-7F44-872D7102F18F}"/>
              </a:ext>
            </a:extLst>
          </p:cNvPr>
          <p:cNvSpPr/>
          <p:nvPr/>
        </p:nvSpPr>
        <p:spPr>
          <a:xfrm>
            <a:off x="425675" y="1608270"/>
            <a:ext cx="1443319" cy="524187"/>
          </a:xfrm>
          <a:prstGeom prst="rect">
            <a:avLst/>
          </a:prstGeom>
          <a:solidFill>
            <a:srgbClr val="1A58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E7E6E6"/>
                </a:solidFill>
                <a:effectLst/>
                <a:uLnTx/>
                <a:uFillTx/>
                <a:latin typeface="Arial" panose="020B0604020202020204" pitchFamily="34" charset="0"/>
                <a:ea typeface="+mn-ea"/>
                <a:cs typeface="Arial" panose="020B0604020202020204" pitchFamily="34" charset="0"/>
              </a:rPr>
              <a:t>OBJECTIVE </a:t>
            </a:r>
          </a:p>
        </p:txBody>
      </p:sp>
      <p:sp>
        <p:nvSpPr>
          <p:cNvPr id="10" name="Rectangle 9">
            <a:extLst>
              <a:ext uri="{FF2B5EF4-FFF2-40B4-BE49-F238E27FC236}">
                <a16:creationId xmlns:a16="http://schemas.microsoft.com/office/drawing/2014/main" id="{72A1C0AC-2B1D-E601-570B-26C39AB54B4F}"/>
              </a:ext>
            </a:extLst>
          </p:cNvPr>
          <p:cNvSpPr/>
          <p:nvPr/>
        </p:nvSpPr>
        <p:spPr>
          <a:xfrm>
            <a:off x="425675" y="2203368"/>
            <a:ext cx="1443318" cy="491154"/>
          </a:xfrm>
          <a:prstGeom prst="rect">
            <a:avLst/>
          </a:prstGeom>
          <a:solidFill>
            <a:srgbClr val="1A58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E7E6E6"/>
                </a:solidFill>
                <a:effectLst/>
                <a:uLnTx/>
                <a:uFillTx/>
                <a:latin typeface="Arial" panose="020B0604020202020204" pitchFamily="34" charset="0"/>
                <a:ea typeface="+mn-ea"/>
                <a:cs typeface="Arial" panose="020B0604020202020204" pitchFamily="34" charset="0"/>
              </a:rPr>
              <a:t>THE ASPIRATION </a:t>
            </a:r>
          </a:p>
        </p:txBody>
      </p:sp>
      <p:sp>
        <p:nvSpPr>
          <p:cNvPr id="11" name="Rectangle: Rounded Corners 10">
            <a:extLst>
              <a:ext uri="{FF2B5EF4-FFF2-40B4-BE49-F238E27FC236}">
                <a16:creationId xmlns:a16="http://schemas.microsoft.com/office/drawing/2014/main" id="{47D014A2-E82C-C5EB-782B-98129AAA9566}"/>
              </a:ext>
            </a:extLst>
          </p:cNvPr>
          <p:cNvSpPr/>
          <p:nvPr/>
        </p:nvSpPr>
        <p:spPr>
          <a:xfrm>
            <a:off x="429533" y="2776301"/>
            <a:ext cx="5310458" cy="3487182"/>
          </a:xfrm>
          <a:prstGeom prst="roundRect">
            <a:avLst>
              <a:gd name="adj" fmla="val 5203"/>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097F111B-4364-3E6B-41A4-740E1E41C29E}"/>
              </a:ext>
            </a:extLst>
          </p:cNvPr>
          <p:cNvSpPr txBox="1"/>
          <p:nvPr/>
        </p:nvSpPr>
        <p:spPr>
          <a:xfrm>
            <a:off x="474820" y="4401407"/>
            <a:ext cx="1870733" cy="430775"/>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ptos" panose="02110004020202020204"/>
                <a:ea typeface="+mn-ea"/>
                <a:cs typeface="+mn-cs"/>
              </a:rPr>
              <a:t>Manual and paper-based business operations</a:t>
            </a:r>
          </a:p>
        </p:txBody>
      </p:sp>
      <p:pic>
        <p:nvPicPr>
          <p:cNvPr id="19" name="Picture 4" descr="13,559 Lots Paperwork Images, Stock Photos, and Vectors | Shutterstock">
            <a:extLst>
              <a:ext uri="{FF2B5EF4-FFF2-40B4-BE49-F238E27FC236}">
                <a16:creationId xmlns:a16="http://schemas.microsoft.com/office/drawing/2014/main" id="{FDE53B32-609C-6F64-8368-651CD33BC8E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96" t="7216" b="9040"/>
          <a:stretch/>
        </p:blipFill>
        <p:spPr bwMode="auto">
          <a:xfrm>
            <a:off x="609913" y="3460984"/>
            <a:ext cx="1525156" cy="940423"/>
          </a:xfrm>
          <a:prstGeom prst="rect">
            <a:avLst/>
          </a:prstGeom>
          <a:solidFill>
            <a:srgbClr val="1A5883"/>
          </a:solidFill>
        </p:spPr>
      </p:pic>
      <p:pic>
        <p:nvPicPr>
          <p:cNvPr id="20" name="Picture 19">
            <a:extLst>
              <a:ext uri="{FF2B5EF4-FFF2-40B4-BE49-F238E27FC236}">
                <a16:creationId xmlns:a16="http://schemas.microsoft.com/office/drawing/2014/main" id="{9473E22F-8B4B-2558-FE60-21A1FFB06397}"/>
              </a:ext>
            </a:extLst>
          </p:cNvPr>
          <p:cNvPicPr>
            <a:picLocks noChangeAspect="1"/>
          </p:cNvPicPr>
          <p:nvPr/>
        </p:nvPicPr>
        <p:blipFill>
          <a:blip r:embed="rId4"/>
          <a:stretch>
            <a:fillRect/>
          </a:stretch>
        </p:blipFill>
        <p:spPr>
          <a:xfrm>
            <a:off x="2225823" y="3181098"/>
            <a:ext cx="3342256" cy="2159926"/>
          </a:xfrm>
          <a:prstGeom prst="rect">
            <a:avLst/>
          </a:prstGeom>
        </p:spPr>
      </p:pic>
      <p:sp>
        <p:nvSpPr>
          <p:cNvPr id="21" name="TextBox 20">
            <a:extLst>
              <a:ext uri="{FF2B5EF4-FFF2-40B4-BE49-F238E27FC236}">
                <a16:creationId xmlns:a16="http://schemas.microsoft.com/office/drawing/2014/main" id="{2D4EF39F-4098-6AFF-9563-CE1312E11F11}"/>
              </a:ext>
            </a:extLst>
          </p:cNvPr>
          <p:cNvSpPr txBox="1"/>
          <p:nvPr/>
        </p:nvSpPr>
        <p:spPr>
          <a:xfrm>
            <a:off x="547338" y="2851870"/>
            <a:ext cx="1587730" cy="340430"/>
          </a:xfrm>
          <a:prstGeom prst="roundRect">
            <a:avLst/>
          </a:prstGeom>
          <a:solidFill>
            <a:schemeClr val="bg1">
              <a:lumMod val="65000"/>
            </a:schemeClr>
          </a:solidFill>
        </p:spPr>
        <p:txBody>
          <a:bodyPr wrap="square" lIns="91416" tIns="45708" rIns="91416" bIns="45708" rtlCol="0" anchor="t">
            <a:spAutoFit/>
          </a:bodyPr>
          <a:lstStyle>
            <a:defPPr>
              <a:defRPr lang="en-US"/>
            </a:defPPr>
            <a:lvl1pPr algn="ctr">
              <a:defRPr sz="1400" b="1">
                <a:solidFill>
                  <a:schemeClr val="bg1"/>
                </a:solidFill>
              </a:defRPr>
            </a:lvl1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ptos" panose="02110004020202020204"/>
                <a:ea typeface="+mn-ea"/>
                <a:cs typeface="+mn-cs"/>
              </a:rPr>
              <a:t>Current State</a:t>
            </a:r>
            <a:endParaRPr kumimoji="0" lang="en-US" sz="1400" b="1" i="0" u="none" strike="noStrike" kern="1200" cap="none" spc="0" normalizeH="0" baseline="0" noProof="0">
              <a:ln>
                <a:noFill/>
              </a:ln>
              <a:solidFill>
                <a:prstClr val="black"/>
              </a:solidFill>
              <a:effectLst/>
              <a:uLnTx/>
              <a:uFillTx/>
              <a:latin typeface="Aptos" panose="02110004020202020204"/>
              <a:ea typeface="+mn-ea"/>
              <a:cs typeface="Arial"/>
            </a:endParaRPr>
          </a:p>
        </p:txBody>
      </p:sp>
      <p:pic>
        <p:nvPicPr>
          <p:cNvPr id="22" name="Picture 21">
            <a:extLst>
              <a:ext uri="{FF2B5EF4-FFF2-40B4-BE49-F238E27FC236}">
                <a16:creationId xmlns:a16="http://schemas.microsoft.com/office/drawing/2014/main" id="{47EB1856-5089-E4BD-9A86-56A0DF237059}"/>
              </a:ext>
            </a:extLst>
          </p:cNvPr>
          <p:cNvPicPr>
            <a:picLocks noChangeAspect="1"/>
          </p:cNvPicPr>
          <p:nvPr/>
        </p:nvPicPr>
        <p:blipFill>
          <a:blip r:embed="rId5"/>
          <a:stretch>
            <a:fillRect/>
          </a:stretch>
        </p:blipFill>
        <p:spPr>
          <a:xfrm>
            <a:off x="6567667" y="3348038"/>
            <a:ext cx="3101265" cy="2004187"/>
          </a:xfrm>
          <a:prstGeom prst="rect">
            <a:avLst/>
          </a:prstGeom>
        </p:spPr>
      </p:pic>
      <p:pic>
        <p:nvPicPr>
          <p:cNvPr id="23" name="Picture 4" descr="Paperless in practice, or how business can save thousands of trees">
            <a:hlinkClick r:id="rId6"/>
            <a:extLst>
              <a:ext uri="{FF2B5EF4-FFF2-40B4-BE49-F238E27FC236}">
                <a16:creationId xmlns:a16="http://schemas.microsoft.com/office/drawing/2014/main" id="{0E515371-D22E-144F-016E-DB9CC06076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376155" y="2921851"/>
            <a:ext cx="1390434" cy="92811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5B44E8E-ECCC-7AB0-E0A8-CD86B82E0C86}"/>
              </a:ext>
            </a:extLst>
          </p:cNvPr>
          <p:cNvSpPr txBox="1"/>
          <p:nvPr/>
        </p:nvSpPr>
        <p:spPr>
          <a:xfrm>
            <a:off x="10194033" y="3847401"/>
            <a:ext cx="1782812" cy="430775"/>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ptos" panose="02110004020202020204"/>
                <a:ea typeface="+mn-ea"/>
                <a:cs typeface="+mn-cs"/>
              </a:rPr>
              <a:t>Business process digitalization - paperless!</a:t>
            </a:r>
          </a:p>
        </p:txBody>
      </p:sp>
      <p:sp>
        <p:nvSpPr>
          <p:cNvPr id="25" name="TextBox 24">
            <a:extLst>
              <a:ext uri="{FF2B5EF4-FFF2-40B4-BE49-F238E27FC236}">
                <a16:creationId xmlns:a16="http://schemas.microsoft.com/office/drawing/2014/main" id="{EEEC4EDC-AD0D-BD4F-6C1E-2DBDBAE0823E}"/>
              </a:ext>
            </a:extLst>
          </p:cNvPr>
          <p:cNvSpPr txBox="1"/>
          <p:nvPr/>
        </p:nvSpPr>
        <p:spPr>
          <a:xfrm>
            <a:off x="6436664" y="5446079"/>
            <a:ext cx="5577155" cy="830781"/>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mj-lt"/>
                <a:ea typeface="+mn-ea"/>
                <a:cs typeface="+mn-cs"/>
              </a:rPr>
              <a:t>Solution</a:t>
            </a:r>
            <a:r>
              <a:rPr kumimoji="0" lang="en-US" sz="1200" b="0" i="0" u="none" strike="noStrike" kern="1200" cap="none" spc="0" normalizeH="0" baseline="0" noProof="0">
                <a:ln>
                  <a:noFill/>
                </a:ln>
                <a:solidFill>
                  <a:prstClr val="black"/>
                </a:solidFill>
                <a:effectLst/>
                <a:uLnTx/>
                <a:uFillTx/>
                <a:latin typeface="+mj-lt"/>
                <a:ea typeface="+mn-ea"/>
                <a:cs typeface="+mn-cs"/>
              </a:rPr>
              <a:t>:</a:t>
            </a:r>
          </a:p>
          <a:p>
            <a:pPr marL="171399" marR="0" lvl="0" indent="-171399"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j-lt"/>
                <a:ea typeface="+mn-ea"/>
                <a:cs typeface="+mn-cs"/>
              </a:rPr>
              <a:t>Digital transformation of businesses from paper/PDF base e-invoice and document processing to an automated system-to-system data transfer</a:t>
            </a:r>
          </a:p>
          <a:p>
            <a:pPr marL="171399" marR="0" lvl="0" indent="-171399"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j-lt"/>
                <a:ea typeface="+mn-ea"/>
                <a:cs typeface="+mn-cs"/>
              </a:rPr>
              <a:t>Interoperability at domestic and global level.</a:t>
            </a:r>
          </a:p>
        </p:txBody>
      </p:sp>
      <p:sp>
        <p:nvSpPr>
          <p:cNvPr id="26" name="TextBox 25">
            <a:extLst>
              <a:ext uri="{FF2B5EF4-FFF2-40B4-BE49-F238E27FC236}">
                <a16:creationId xmlns:a16="http://schemas.microsoft.com/office/drawing/2014/main" id="{BEC12279-4536-3943-4677-E834AB8E2C9A}"/>
              </a:ext>
            </a:extLst>
          </p:cNvPr>
          <p:cNvSpPr txBox="1"/>
          <p:nvPr/>
        </p:nvSpPr>
        <p:spPr>
          <a:xfrm>
            <a:off x="496954" y="5223964"/>
            <a:ext cx="5363490" cy="1015663"/>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ea typeface="+mn-ea"/>
                <a:cs typeface="+mn-cs"/>
              </a:rPr>
              <a:t>Problem Statement</a:t>
            </a:r>
            <a:r>
              <a:rPr kumimoji="0" lang="en-US" sz="1200" b="0" i="0" u="none" strike="noStrike" kern="1200" cap="none" spc="0" normalizeH="0" baseline="0" noProof="0">
                <a:ln>
                  <a:noFill/>
                </a:ln>
                <a:solidFill>
                  <a:prstClr val="black"/>
                </a:solidFill>
                <a:effectLst/>
                <a:uLnTx/>
                <a:uFillTx/>
                <a:ea typeface="+mn-ea"/>
                <a:cs typeface="+mn-cs"/>
              </a:rPr>
              <a:t>:</a:t>
            </a:r>
          </a:p>
          <a:p>
            <a:pPr marL="171399" marR="0" lvl="0" indent="-171399"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ea typeface="+mn-ea"/>
                <a:cs typeface="+mn-cs"/>
              </a:rPr>
              <a:t>Paper/PDF invoice</a:t>
            </a:r>
            <a:r>
              <a:rPr kumimoji="0" lang="en-US" sz="1200" b="0" i="0" u="none" strike="noStrike" kern="1200" cap="none" spc="0" normalizeH="0" baseline="0" noProof="0">
                <a:ln>
                  <a:noFill/>
                </a:ln>
                <a:solidFill>
                  <a:srgbClr val="0070C0"/>
                </a:solidFill>
                <a:effectLst/>
                <a:uLnTx/>
                <a:uFillTx/>
                <a:ea typeface="+mn-ea"/>
                <a:cs typeface="+mn-cs"/>
              </a:rPr>
              <a:t>/</a:t>
            </a:r>
            <a:r>
              <a:rPr kumimoji="0" lang="en-US" sz="1200" b="0" i="0" u="none" strike="noStrike" kern="1200" cap="none" spc="0" normalizeH="0" baseline="0" noProof="0">
                <a:ln>
                  <a:noFill/>
                </a:ln>
                <a:solidFill>
                  <a:prstClr val="black"/>
                </a:solidFill>
                <a:effectLst/>
                <a:uLnTx/>
                <a:uFillTx/>
                <a:ea typeface="+mn-ea"/>
                <a:cs typeface="+mn-cs"/>
              </a:rPr>
              <a:t>document</a:t>
            </a:r>
            <a:r>
              <a:rPr kumimoji="0" lang="en-US" sz="1200" b="0" i="0" u="none" strike="noStrike" kern="1200" cap="none" spc="0" normalizeH="0" baseline="0" noProof="0">
                <a:ln>
                  <a:noFill/>
                </a:ln>
                <a:solidFill>
                  <a:srgbClr val="0070C0"/>
                </a:solidFill>
                <a:effectLst/>
                <a:uLnTx/>
                <a:uFillTx/>
                <a:ea typeface="+mn-ea"/>
                <a:cs typeface="+mn-cs"/>
              </a:rPr>
              <a:t> </a:t>
            </a:r>
            <a:r>
              <a:rPr kumimoji="0" lang="en-US" sz="1200" b="0" i="0" u="none" strike="noStrike" kern="1200" cap="none" spc="0" normalizeH="0" baseline="0" noProof="0">
                <a:ln>
                  <a:noFill/>
                </a:ln>
                <a:solidFill>
                  <a:prstClr val="black"/>
                </a:solidFill>
                <a:effectLst/>
                <a:uLnTx/>
                <a:uFillTx/>
                <a:ea typeface="+mn-ea"/>
                <a:cs typeface="+mn-cs"/>
              </a:rPr>
              <a:t>processing still common practice in Malaysia</a:t>
            </a:r>
          </a:p>
          <a:p>
            <a:pPr marL="171399" marR="0" lvl="0" indent="-171399"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ea typeface="+mn-ea"/>
                <a:cs typeface="+mn-cs"/>
              </a:rPr>
              <a:t>Challenges: manual data entry, </a:t>
            </a:r>
            <a:r>
              <a:rPr kumimoji="0" lang="en-US" sz="1200" b="0" i="0" u="none" strike="noStrike" kern="1200" cap="none" spc="0" normalizeH="0" baseline="0" noProof="0" err="1">
                <a:ln>
                  <a:noFill/>
                </a:ln>
                <a:solidFill>
                  <a:prstClr val="black"/>
                </a:solidFill>
                <a:effectLst/>
                <a:uLnTx/>
                <a:uFillTx/>
                <a:ea typeface="+mn-ea"/>
                <a:cs typeface="+mn-cs"/>
              </a:rPr>
              <a:t>labour</a:t>
            </a:r>
            <a:r>
              <a:rPr kumimoji="0" lang="en-US" sz="1200" b="0" i="0" u="none" strike="noStrike" kern="1200" cap="none" spc="0" normalizeH="0" baseline="0" noProof="0">
                <a:ln>
                  <a:noFill/>
                </a:ln>
                <a:solidFill>
                  <a:prstClr val="black"/>
                </a:solidFill>
                <a:effectLst/>
                <a:uLnTx/>
                <a:uFillTx/>
                <a:ea typeface="+mn-ea"/>
                <a:cs typeface="+mn-cs"/>
              </a:rPr>
              <a:t> intensive, time-consuming, error-prone, payment delay, no traceability </a:t>
            </a:r>
            <a:r>
              <a:rPr kumimoji="0" lang="en-US" sz="1200" b="0" i="0" u="none" strike="noStrike" kern="1200" cap="none" spc="0" normalizeH="0" baseline="0" noProof="0" err="1">
                <a:ln>
                  <a:noFill/>
                </a:ln>
                <a:solidFill>
                  <a:prstClr val="black"/>
                </a:solidFill>
                <a:effectLst/>
                <a:uLnTx/>
                <a:uFillTx/>
                <a:ea typeface="+mn-ea"/>
                <a:cs typeface="+mn-cs"/>
              </a:rPr>
              <a:t>etc</a:t>
            </a:r>
            <a:endParaRPr kumimoji="0" lang="en-US" sz="1200" b="0" i="0" u="none" strike="noStrike" kern="1200" cap="none" spc="0" normalizeH="0" baseline="0" noProof="0">
              <a:ln>
                <a:noFill/>
              </a:ln>
              <a:solidFill>
                <a:prstClr val="black"/>
              </a:solidFill>
              <a:effectLst/>
              <a:uLnTx/>
              <a:uFillTx/>
              <a:ea typeface="+mn-ea"/>
              <a:cs typeface="+mn-cs"/>
            </a:endParaRPr>
          </a:p>
        </p:txBody>
      </p:sp>
      <p:sp>
        <p:nvSpPr>
          <p:cNvPr id="27" name="TextBox 26">
            <a:extLst>
              <a:ext uri="{FF2B5EF4-FFF2-40B4-BE49-F238E27FC236}">
                <a16:creationId xmlns:a16="http://schemas.microsoft.com/office/drawing/2014/main" id="{2D8894F2-6BCC-C601-FCC0-996FA30F3EFA}"/>
              </a:ext>
            </a:extLst>
          </p:cNvPr>
          <p:cNvSpPr txBox="1"/>
          <p:nvPr/>
        </p:nvSpPr>
        <p:spPr>
          <a:xfrm>
            <a:off x="6567667" y="2826955"/>
            <a:ext cx="1455498" cy="340430"/>
          </a:xfrm>
          <a:prstGeom prst="roundRect">
            <a:avLst/>
          </a:prstGeom>
          <a:solidFill>
            <a:schemeClr val="bg1">
              <a:lumMod val="65000"/>
            </a:schemeClr>
          </a:solidFill>
        </p:spPr>
        <p:txBody>
          <a:bodyPr wrap="square" lIns="91416" tIns="45708" rIns="91416" bIns="45708" rtlCol="0" anchor="t">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ptos" panose="02110004020202020204"/>
                <a:ea typeface="+mn-ea"/>
                <a:cs typeface="+mn-cs"/>
              </a:rPr>
              <a:t>Future State</a:t>
            </a:r>
            <a:endParaRPr kumimoji="0" lang="en-US" sz="1400" b="1" i="0" u="none" strike="noStrike" kern="1200" cap="none" spc="0" normalizeH="0" baseline="0" noProof="0">
              <a:ln>
                <a:noFill/>
              </a:ln>
              <a:solidFill>
                <a:prstClr val="black"/>
              </a:solidFill>
              <a:effectLst/>
              <a:uLnTx/>
              <a:uFillTx/>
              <a:latin typeface="Aptos" panose="02110004020202020204"/>
              <a:ea typeface="+mn-ea"/>
              <a:cs typeface="Arial"/>
            </a:endParaRPr>
          </a:p>
        </p:txBody>
      </p:sp>
      <p:pic>
        <p:nvPicPr>
          <p:cNvPr id="28" name="Picture 27">
            <a:extLst>
              <a:ext uri="{FF2B5EF4-FFF2-40B4-BE49-F238E27FC236}">
                <a16:creationId xmlns:a16="http://schemas.microsoft.com/office/drawing/2014/main" id="{4AFACCB5-C4AA-E3C3-461F-2F8159AF3772}"/>
              </a:ext>
            </a:extLst>
          </p:cNvPr>
          <p:cNvPicPr>
            <a:picLocks noChangeAspect="1"/>
          </p:cNvPicPr>
          <p:nvPr/>
        </p:nvPicPr>
        <p:blipFill>
          <a:blip r:embed="rId8"/>
          <a:srcRect l="22919" t="3918" r="8236" b="45795"/>
          <a:stretch/>
        </p:blipFill>
        <p:spPr>
          <a:xfrm>
            <a:off x="10374252" y="4278176"/>
            <a:ext cx="1392337" cy="924684"/>
          </a:xfrm>
          <a:prstGeom prst="rect">
            <a:avLst/>
          </a:prstGeom>
        </p:spPr>
      </p:pic>
      <p:sp>
        <p:nvSpPr>
          <p:cNvPr id="29" name="TextBox 28">
            <a:extLst>
              <a:ext uri="{FF2B5EF4-FFF2-40B4-BE49-F238E27FC236}">
                <a16:creationId xmlns:a16="http://schemas.microsoft.com/office/drawing/2014/main" id="{EB419354-F3CA-63B6-A6B3-AED71A72207C}"/>
              </a:ext>
            </a:extLst>
          </p:cNvPr>
          <p:cNvSpPr txBox="1"/>
          <p:nvPr/>
        </p:nvSpPr>
        <p:spPr>
          <a:xfrm>
            <a:off x="9949627" y="5190827"/>
            <a:ext cx="2132076" cy="430887"/>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mj-lt"/>
                <a:ea typeface="+mn-ea"/>
                <a:cs typeface="+mn-cs"/>
              </a:rPr>
              <a:t>Interoperability for seamless cross border transaction</a:t>
            </a:r>
          </a:p>
        </p:txBody>
      </p:sp>
      <p:sp>
        <p:nvSpPr>
          <p:cNvPr id="30" name="Arrow: Right 29">
            <a:extLst>
              <a:ext uri="{FF2B5EF4-FFF2-40B4-BE49-F238E27FC236}">
                <a16:creationId xmlns:a16="http://schemas.microsoft.com/office/drawing/2014/main" id="{4FF34709-6028-6EA6-1357-D48BA687FD5C}"/>
              </a:ext>
            </a:extLst>
          </p:cNvPr>
          <p:cNvSpPr/>
          <p:nvPr/>
        </p:nvSpPr>
        <p:spPr>
          <a:xfrm>
            <a:off x="5817937" y="4296032"/>
            <a:ext cx="502500" cy="416898"/>
          </a:xfrm>
          <a:prstGeom prst="rightArrow">
            <a:avLst/>
          </a:prstGeom>
          <a:solidFill>
            <a:schemeClr val="bg2">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Slide Number Placeholder 3">
            <a:extLst>
              <a:ext uri="{FF2B5EF4-FFF2-40B4-BE49-F238E27FC236}">
                <a16:creationId xmlns:a16="http://schemas.microsoft.com/office/drawing/2014/main" id="{E919EF9E-9359-E8C9-BBDD-DAA327963AE7}"/>
              </a:ext>
            </a:extLst>
          </p:cNvPr>
          <p:cNvSpPr txBox="1">
            <a:spLocks/>
          </p:cNvSpPr>
          <p:nvPr/>
        </p:nvSpPr>
        <p:spPr>
          <a:xfrm>
            <a:off x="10769265" y="876344"/>
            <a:ext cx="1341905" cy="3650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F3AB783-08A3-C047-8A9E-D72AFDBF4A9F}" type="slidenum">
              <a:rPr kumimoji="0" lang="en-US" sz="1200" b="0" i="0" u="none" strike="noStrike" kern="1200" cap="none" spc="0" normalizeH="0" baseline="0" noProof="0">
                <a:ln>
                  <a:noFill/>
                </a:ln>
                <a:solidFill>
                  <a:srgbClr val="E7E6E6">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E7E6E6">
                  <a:lumMod val="75000"/>
                </a:srgbClr>
              </a:solidFill>
              <a:effectLst/>
              <a:uLnTx/>
              <a:uFillTx/>
              <a:latin typeface="Arial" panose="020B0604020202020204"/>
              <a:ea typeface="+mn-ea"/>
              <a:cs typeface="+mn-cs"/>
            </a:endParaRPr>
          </a:p>
        </p:txBody>
      </p:sp>
      <p:pic>
        <p:nvPicPr>
          <p:cNvPr id="32" name="Picture 31" descr="A close-up of a puzzle&#10;&#10;Description automatically generated">
            <a:extLst>
              <a:ext uri="{FF2B5EF4-FFF2-40B4-BE49-F238E27FC236}">
                <a16:creationId xmlns:a16="http://schemas.microsoft.com/office/drawing/2014/main" id="{0E8CC36E-8F71-7F4A-89E7-EADCEE314A6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15445" r="44547" b="24784"/>
          <a:stretch/>
        </p:blipFill>
        <p:spPr>
          <a:xfrm>
            <a:off x="194328" y="46654"/>
            <a:ext cx="1674666" cy="1408735"/>
          </a:xfrm>
          <a:prstGeom prst="rect">
            <a:avLst/>
          </a:prstGeom>
        </p:spPr>
      </p:pic>
      <p:sp>
        <p:nvSpPr>
          <p:cNvPr id="33" name="TextBox 32">
            <a:extLst>
              <a:ext uri="{FF2B5EF4-FFF2-40B4-BE49-F238E27FC236}">
                <a16:creationId xmlns:a16="http://schemas.microsoft.com/office/drawing/2014/main" id="{36C9C00B-1498-2C14-1EE4-94AD7253CCDA}"/>
              </a:ext>
            </a:extLst>
          </p:cNvPr>
          <p:cNvSpPr txBox="1"/>
          <p:nvPr/>
        </p:nvSpPr>
        <p:spPr>
          <a:xfrm>
            <a:off x="474820" y="6457288"/>
            <a:ext cx="11574935" cy="246221"/>
          </a:xfrm>
          <a:prstGeom prst="rect">
            <a:avLst/>
          </a:prstGeom>
          <a:solidFill>
            <a:schemeClr val="bg1"/>
          </a:solid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ptos" panose="020B0004020202020204" pitchFamily="34" charset="0"/>
              </a:rPr>
              <a:t>To achieve </a:t>
            </a:r>
            <a:r>
              <a:rPr kumimoji="0" lang="en-US" sz="1000" b="1"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ptos" panose="020B0004020202020204" pitchFamily="34" charset="0"/>
              </a:rPr>
              <a:t>interoperability</a:t>
            </a:r>
            <a:r>
              <a:rPr kumimoji="0" lang="en-US" sz="10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ptos" panose="020B0004020202020204" pitchFamily="34" charset="0"/>
              </a:rPr>
              <a:t> for system-to-system data transfer, an </a:t>
            </a:r>
            <a:r>
              <a:rPr kumimoji="0" lang="en-US" sz="1000" b="1"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ptos" panose="020B0004020202020204" pitchFamily="34" charset="0"/>
              </a:rPr>
              <a:t>interoperable framework </a:t>
            </a:r>
            <a:r>
              <a:rPr kumimoji="0" lang="en-US" sz="10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ptos" panose="020B0004020202020204" pitchFamily="34" charset="0"/>
              </a:rPr>
              <a:t>was introduced to </a:t>
            </a:r>
            <a:r>
              <a:rPr kumimoji="0" lang="en-US" sz="1000" b="1"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ptos" panose="020B0004020202020204" pitchFamily="34" charset="0"/>
              </a:rPr>
              <a:t>standardize the specification and message format </a:t>
            </a:r>
            <a:r>
              <a:rPr kumimoji="0" lang="en-US" sz="10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ptos" panose="020B0004020202020204" pitchFamily="34" charset="0"/>
              </a:rPr>
              <a:t>using the </a:t>
            </a:r>
            <a:r>
              <a:rPr kumimoji="0" lang="en-US" sz="1000" b="1"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ptos" panose="020B0004020202020204" pitchFamily="34" charset="0"/>
              </a:rPr>
              <a:t>Peppol</a:t>
            </a:r>
            <a:r>
              <a:rPr kumimoji="0" lang="en-US" sz="10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ptos" panose="020B0004020202020204" pitchFamily="34" charset="0"/>
              </a:rPr>
              <a:t> framework.</a:t>
            </a:r>
            <a:endParaRPr kumimoji="0" lang="en-US" sz="10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297862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5D1546-F9BB-D8B5-BDC9-130CB74B6A55}"/>
              </a:ext>
            </a:extLst>
          </p:cNvPr>
          <p:cNvSpPr/>
          <p:nvPr/>
        </p:nvSpPr>
        <p:spPr>
          <a:xfrm>
            <a:off x="281897" y="1802162"/>
            <a:ext cx="3424910" cy="4409585"/>
          </a:xfrm>
          <a:prstGeom prst="rect">
            <a:avLst/>
          </a:prstGeom>
          <a:solidFill>
            <a:schemeClr val="bg1">
              <a:lumMod val="95000"/>
            </a:schemeClr>
          </a:solidFill>
          <a:ln cap="rnd">
            <a:noFill/>
            <a:prstDash val="sysDot"/>
          </a:ln>
        </p:spPr>
        <p:txBody>
          <a:bodyPr wrap="square" lIns="360000" tIns="216000" rIns="360000" bIns="504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a:p>
            <a:pPr marL="215900" marR="0" lvl="0" indent="-215900" algn="l" defTabSz="914400" rtl="0" eaLnBrk="1" fontAlgn="auto" latinLnBrk="0" hangingPunct="1">
              <a:lnSpc>
                <a:spcPct val="100000"/>
              </a:lnSpc>
              <a:spcBef>
                <a:spcPts val="600"/>
              </a:spcBef>
              <a:spcAft>
                <a:spcPts val="0"/>
              </a:spcAft>
              <a:buClrTx/>
              <a:buSzTx/>
              <a:buFont typeface="+mj-lt"/>
              <a:buAutoNum type="romanLcPeriod"/>
              <a:tabLst/>
              <a:defRPr/>
            </a:pPr>
            <a:r>
              <a:rPr kumimoji="0" lang="en-US"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Peppol</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is </a:t>
            </a:r>
            <a:r>
              <a:rPr kumimoji="0" lang="en-US"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 platform or system. </a:t>
            </a:r>
          </a:p>
          <a:p>
            <a:pPr marL="215900" marR="0" lvl="0" indent="-215900" algn="l" defTabSz="914400" rtl="0" eaLnBrk="1" fontAlgn="auto" latinLnBrk="0" hangingPunct="1">
              <a:lnSpc>
                <a:spcPct val="100000"/>
              </a:lnSpc>
              <a:spcBef>
                <a:spcPts val="600"/>
              </a:spcBef>
              <a:spcAft>
                <a:spcPts val="0"/>
              </a:spcAft>
              <a:buClrTx/>
              <a:buSzTx/>
              <a:buFont typeface="+mj-lt"/>
              <a:buAutoNum type="romanLcPeriod"/>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15900" marR="0" lvl="0" indent="-215900" algn="l" defTabSz="914400" rtl="0" eaLnBrk="1" fontAlgn="auto" latinLnBrk="0" hangingPunct="1">
              <a:lnSpc>
                <a:spcPct val="100000"/>
              </a:lnSpc>
              <a:spcBef>
                <a:spcPts val="600"/>
              </a:spcBef>
              <a:spcAft>
                <a:spcPts val="0"/>
              </a:spcAft>
              <a:buClrTx/>
              <a:buSzTx/>
              <a:buFont typeface="+mj-lt"/>
              <a:buAutoNum type="romanLcPeriod"/>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It is a set of </a:t>
            </a: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technical specifications </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that standardize the way information is structured and exchanged. </a:t>
            </a:r>
          </a:p>
          <a:p>
            <a:pPr marL="215900" marR="0" lvl="0" indent="-215900" algn="l" defTabSz="914400" rtl="0" eaLnBrk="1" fontAlgn="auto" latinLnBrk="0" hangingPunct="1">
              <a:lnSpc>
                <a:spcPct val="100000"/>
              </a:lnSpc>
              <a:spcBef>
                <a:spcPts val="600"/>
              </a:spcBef>
              <a:spcAft>
                <a:spcPts val="0"/>
              </a:spcAft>
              <a:buClrTx/>
              <a:buSzTx/>
              <a:buFont typeface="+mj-lt"/>
              <a:buAutoNum type="romanLcPeriod"/>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MY"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 name="Title 1">
            <a:extLst>
              <a:ext uri="{FF2B5EF4-FFF2-40B4-BE49-F238E27FC236}">
                <a16:creationId xmlns:a16="http://schemas.microsoft.com/office/drawing/2014/main" id="{B365FD54-2D78-B751-EDA1-373377DC343C}"/>
              </a:ext>
            </a:extLst>
          </p:cNvPr>
          <p:cNvSpPr txBox="1">
            <a:spLocks/>
          </p:cNvSpPr>
          <p:nvPr/>
        </p:nvSpPr>
        <p:spPr>
          <a:xfrm>
            <a:off x="2199271" y="339849"/>
            <a:ext cx="7551336" cy="718392"/>
          </a:xfrm>
          <a:prstGeom prst="rect">
            <a:avLst/>
          </a:prstGeom>
        </p:spPr>
        <p:txBody>
          <a:bodyPr lIns="91440" tIns="4572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C00000"/>
                </a:solidFill>
                <a:effectLst/>
                <a:uLnTx/>
                <a:uFillTx/>
                <a:latin typeface="Arial"/>
                <a:ea typeface="Calibri"/>
                <a:cs typeface="Arial"/>
              </a:rPr>
              <a:t>What is Peppol?</a:t>
            </a:r>
          </a:p>
        </p:txBody>
      </p:sp>
      <p:pic>
        <p:nvPicPr>
          <p:cNvPr id="5" name="Picture 4">
            <a:extLst>
              <a:ext uri="{FF2B5EF4-FFF2-40B4-BE49-F238E27FC236}">
                <a16:creationId xmlns:a16="http://schemas.microsoft.com/office/drawing/2014/main" id="{1C79FFF2-8DC0-2896-5463-D8F796D4E0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9736" y="2071795"/>
            <a:ext cx="1188753" cy="296279"/>
          </a:xfrm>
          <a:prstGeom prst="rect">
            <a:avLst/>
          </a:prstGeom>
        </p:spPr>
      </p:pic>
      <p:sp>
        <p:nvSpPr>
          <p:cNvPr id="7" name="Rectangle 6">
            <a:extLst>
              <a:ext uri="{FF2B5EF4-FFF2-40B4-BE49-F238E27FC236}">
                <a16:creationId xmlns:a16="http://schemas.microsoft.com/office/drawing/2014/main" id="{B42C97A1-2DA0-7F7A-4964-553A571E65A0}"/>
              </a:ext>
            </a:extLst>
          </p:cNvPr>
          <p:cNvSpPr/>
          <p:nvPr/>
        </p:nvSpPr>
        <p:spPr>
          <a:xfrm>
            <a:off x="4005319" y="1808878"/>
            <a:ext cx="7846594" cy="4402869"/>
          </a:xfrm>
          <a:prstGeom prst="rect">
            <a:avLst/>
          </a:prstGeom>
          <a:solidFill>
            <a:schemeClr val="bg1">
              <a:lumMod val="95000"/>
            </a:schemeClr>
          </a:solidFill>
          <a:ln cap="rnd">
            <a:noFill/>
            <a:prstDash val="sysDot"/>
          </a:ln>
        </p:spPr>
        <p:txBody>
          <a:bodyPr wrap="square" lIns="360000" tIns="216000" rIns="360000" bIns="504000">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Why Peppol was chosen?</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15900" marR="0" lvl="0" indent="-215900" algn="l" defTabSz="914400" rtl="0" eaLnBrk="1" fontAlgn="auto" latinLnBrk="0" hangingPunct="1">
              <a:lnSpc>
                <a:spcPct val="100000"/>
              </a:lnSpc>
              <a:spcBef>
                <a:spcPts val="600"/>
              </a:spcBef>
              <a:spcAft>
                <a:spcPts val="0"/>
              </a:spcAft>
              <a:buClrTx/>
              <a:buSzTx/>
              <a:buFont typeface="+mj-lt"/>
              <a:buAutoNum type="romanLcPeriod"/>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68375" rtl="0" eaLnBrk="1" fontAlgn="auto" latinLnBrk="0" hangingPunct="1">
              <a:lnSpc>
                <a:spcPct val="100000"/>
              </a:lnSpc>
              <a:spcBef>
                <a:spcPts val="600"/>
              </a:spcBef>
              <a:spcAft>
                <a:spcPts val="0"/>
              </a:spcAft>
              <a:buClrTx/>
              <a:buSzTx/>
              <a:buFont typeface="+mj-lt"/>
              <a:buAutoNum type="romanLcPeriod"/>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Established and proven: Peppol is the most widely used e-Invoicing framework in the world, currently used in &gt;23 countries:</a:t>
            </a:r>
          </a:p>
          <a:p>
            <a:pPr marL="457200" marR="0" lvl="0" indent="-457200" algn="l" defTabSz="968375" rtl="0" eaLnBrk="1" fontAlgn="auto" latinLnBrk="0" hangingPunct="1">
              <a:lnSpc>
                <a:spcPct val="100000"/>
              </a:lnSpc>
              <a:spcBef>
                <a:spcPts val="600"/>
              </a:spcBef>
              <a:spcAft>
                <a:spcPts val="0"/>
              </a:spcAft>
              <a:buClrTx/>
              <a:buSzTx/>
              <a:buFont typeface="+mj-lt"/>
              <a:buAutoNum type="romanLcPeriod"/>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68375" rtl="0" eaLnBrk="1" fontAlgn="auto" latinLnBrk="0" hangingPunct="1">
              <a:lnSpc>
                <a:spcPct val="100000"/>
              </a:lnSpc>
              <a:spcBef>
                <a:spcPts val="600"/>
              </a:spcBef>
              <a:spcAft>
                <a:spcPts val="0"/>
              </a:spcAft>
              <a:buClrTx/>
              <a:buSzTx/>
              <a:buFont typeface="+mj-lt"/>
              <a:buAutoNum type="romanLcPeriod"/>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68375" rtl="0" eaLnBrk="1" fontAlgn="auto" latinLnBrk="0" hangingPunct="1">
              <a:lnSpc>
                <a:spcPct val="100000"/>
              </a:lnSpc>
              <a:spcBef>
                <a:spcPts val="600"/>
              </a:spcBef>
              <a:spcAft>
                <a:spcPts val="0"/>
              </a:spcAft>
              <a:buClrTx/>
              <a:buSzTx/>
              <a:buFont typeface="+mj-lt"/>
              <a:buAutoNum type="romanLcPeriod"/>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68375" rtl="0" eaLnBrk="1" fontAlgn="auto" latinLnBrk="0" hangingPunct="1">
              <a:lnSpc>
                <a:spcPct val="100000"/>
              </a:lnSpc>
              <a:spcBef>
                <a:spcPts val="600"/>
              </a:spcBef>
              <a:spcAft>
                <a:spcPts val="0"/>
              </a:spcAft>
              <a:buClrTx/>
              <a:buSzTx/>
              <a:buFont typeface="+mj-lt"/>
              <a:buAutoNum type="romanLcPeriod"/>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68375" rtl="0" eaLnBrk="1" fontAlgn="auto" latinLnBrk="0" hangingPunct="1">
              <a:lnSpc>
                <a:spcPct val="100000"/>
              </a:lnSpc>
              <a:spcBef>
                <a:spcPts val="600"/>
              </a:spcBef>
              <a:spcAft>
                <a:spcPts val="0"/>
              </a:spcAft>
              <a:buClrTx/>
              <a:buSzTx/>
              <a:buFont typeface="+mj-lt"/>
              <a:buAutoNum type="romanLcPeriod"/>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Enables interoperability at domestic and global level</a:t>
            </a:r>
          </a:p>
          <a:p>
            <a:pPr marL="457200" marR="0" lvl="0" indent="-457200" algn="l" defTabSz="968375" rtl="0" eaLnBrk="1" fontAlgn="auto" latinLnBrk="0" hangingPunct="1">
              <a:lnSpc>
                <a:spcPct val="100000"/>
              </a:lnSpc>
              <a:spcBef>
                <a:spcPts val="600"/>
              </a:spcBef>
              <a:spcAft>
                <a:spcPts val="0"/>
              </a:spcAft>
              <a:buClrTx/>
              <a:buSzTx/>
              <a:buFont typeface="+mj-lt"/>
              <a:buAutoNum type="romanLcPeriod"/>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68375" rtl="0" eaLnBrk="1" fontAlgn="auto" latinLnBrk="0" hangingPunct="1">
              <a:lnSpc>
                <a:spcPct val="100000"/>
              </a:lnSpc>
              <a:spcBef>
                <a:spcPts val="600"/>
              </a:spcBef>
              <a:spcAft>
                <a:spcPts val="0"/>
              </a:spcAft>
              <a:buClrTx/>
              <a:buSzTx/>
              <a:buFont typeface="+mj-lt"/>
              <a:buAutoNum type="romanLcPeriod"/>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Fast to market – </a:t>
            </a:r>
            <a:r>
              <a:rPr kumimoji="0" lang="en-US"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Localise</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 Malaysia requirement</a:t>
            </a:r>
          </a:p>
          <a:p>
            <a:pPr marL="400050" marR="0" lvl="0" indent="-400050" algn="just" defTabSz="914400" rtl="0" eaLnBrk="1" fontAlgn="auto" latinLnBrk="0" hangingPunct="1">
              <a:lnSpc>
                <a:spcPct val="100000"/>
              </a:lnSpc>
              <a:spcBef>
                <a:spcPts val="600"/>
              </a:spcBef>
              <a:spcAft>
                <a:spcPts val="0"/>
              </a:spcAft>
              <a:buClrTx/>
              <a:buSzTx/>
              <a:buFont typeface="+mj-lt"/>
              <a:buAutoNum type="romanLcPeriod"/>
              <a:tabLst/>
              <a:defRPr/>
            </a:pPr>
            <a:endParaRPr kumimoji="0" lang="en-US" sz="1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US" sz="1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US" sz="1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MY"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E31A8A1-21B9-6635-94DC-0FC15E44CD19}"/>
              </a:ext>
            </a:extLst>
          </p:cNvPr>
          <p:cNvSpPr txBox="1"/>
          <p:nvPr/>
        </p:nvSpPr>
        <p:spPr>
          <a:xfrm>
            <a:off x="4829283" y="3541399"/>
            <a:ext cx="6374474" cy="830997"/>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UK, Belgium, Denmark, Norway, Sweden, Poland, Italy, Singapore, Netherlands, Ireland, Germany, Austria, Australia, New Zealand, Iceland, Portugal, Japan, Finland, Malaysia, Slovakia, France, UAE</a:t>
            </a:r>
          </a:p>
        </p:txBody>
      </p:sp>
      <p:sp>
        <p:nvSpPr>
          <p:cNvPr id="6" name="Slide Number Placeholder 5">
            <a:extLst>
              <a:ext uri="{FF2B5EF4-FFF2-40B4-BE49-F238E27FC236}">
                <a16:creationId xmlns:a16="http://schemas.microsoft.com/office/drawing/2014/main" id="{19900ACB-B02C-1081-3438-225E81FA98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AB783-08A3-C047-8A9E-D72AFDBF4A9F}" type="slidenum">
              <a:rPr kumimoji="0" lang="en-US" sz="1200" b="0" i="0" u="none" strike="noStrike" kern="1200" cap="none" spc="0" normalizeH="0" baseline="0" noProof="0" smtClean="0">
                <a:ln>
                  <a:noFill/>
                </a:ln>
                <a:solidFill>
                  <a:srgbClr val="F8F8F8">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F8F8F8">
                  <a:lumMod val="75000"/>
                </a:srgbClr>
              </a:solidFill>
              <a:effectLst/>
              <a:uLnTx/>
              <a:uFillTx/>
              <a:latin typeface="Arial" panose="020B0604020202020204"/>
              <a:ea typeface="+mn-ea"/>
              <a:cs typeface="+mn-cs"/>
            </a:endParaRPr>
          </a:p>
        </p:txBody>
      </p:sp>
      <p:pic>
        <p:nvPicPr>
          <p:cNvPr id="8" name="Picture 7" descr="A close-up of a puzzle&#10;&#10;Description automatically generated">
            <a:extLst>
              <a:ext uri="{FF2B5EF4-FFF2-40B4-BE49-F238E27FC236}">
                <a16:creationId xmlns:a16="http://schemas.microsoft.com/office/drawing/2014/main" id="{26FDB064-9775-7124-8D47-5256030930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5445" r="44547" b="24784"/>
          <a:stretch/>
        </p:blipFill>
        <p:spPr>
          <a:xfrm>
            <a:off x="194328" y="46654"/>
            <a:ext cx="1674666" cy="1408735"/>
          </a:xfrm>
          <a:prstGeom prst="rect">
            <a:avLst/>
          </a:prstGeom>
        </p:spPr>
      </p:pic>
    </p:spTree>
    <p:extLst>
      <p:ext uri="{BB962C8B-B14F-4D97-AF65-F5344CB8AC3E}">
        <p14:creationId xmlns:p14="http://schemas.microsoft.com/office/powerpoint/2010/main" val="317409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A5516-8D72-4F78-9E04-B3248982DBD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CED9AB1-ADE8-BF79-F52F-4CBCA7CD5FB6}"/>
              </a:ext>
            </a:extLst>
          </p:cNvPr>
          <p:cNvSpPr/>
          <p:nvPr/>
        </p:nvSpPr>
        <p:spPr>
          <a:xfrm>
            <a:off x="166048" y="6494801"/>
            <a:ext cx="11983501" cy="3660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0" name="Rectangle 59">
            <a:extLst>
              <a:ext uri="{FF2B5EF4-FFF2-40B4-BE49-F238E27FC236}">
                <a16:creationId xmlns:a16="http://schemas.microsoft.com/office/drawing/2014/main" id="{5B8715EC-8849-A1C7-5B9C-C04A4EBF918A}"/>
              </a:ext>
            </a:extLst>
          </p:cNvPr>
          <p:cNvSpPr/>
          <p:nvPr/>
        </p:nvSpPr>
        <p:spPr>
          <a:xfrm>
            <a:off x="10553307" y="5739282"/>
            <a:ext cx="1489898" cy="8006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Slide Number Placeholder 8">
            <a:extLst>
              <a:ext uri="{FF2B5EF4-FFF2-40B4-BE49-F238E27FC236}">
                <a16:creationId xmlns:a16="http://schemas.microsoft.com/office/drawing/2014/main" id="{89F9E707-0BDA-15D0-00F6-0A94C09F78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AB783-08A3-C047-8A9E-D72AFDBF4A9F}" type="slidenum">
              <a:rPr kumimoji="0" lang="en-US" sz="1200" b="0" i="0" u="none" strike="noStrike" kern="1200" cap="none" spc="0" normalizeH="0" baseline="0" noProof="0" smtClean="0">
                <a:ln>
                  <a:noFill/>
                </a:ln>
                <a:solidFill>
                  <a:srgbClr val="F8F8F8">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F8F8F8">
                  <a:lumMod val="75000"/>
                </a:srgbClr>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ECD04438-2E29-72E8-4450-DA539BC76A29}"/>
              </a:ext>
            </a:extLst>
          </p:cNvPr>
          <p:cNvSpPr txBox="1"/>
          <p:nvPr/>
        </p:nvSpPr>
        <p:spPr>
          <a:xfrm>
            <a:off x="679181" y="1837822"/>
            <a:ext cx="7141778" cy="307777"/>
          </a:xfrm>
          <a:prstGeom prst="rect">
            <a:avLst/>
          </a:prstGeom>
          <a:solidFill>
            <a:srgbClr val="0070C0"/>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Interoperable E-Invoice Distribution</a:t>
            </a:r>
            <a:endParaRPr kumimoji="0" lang="en-US" sz="14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191DADC-FE90-CD4B-594B-B1323A88A383}"/>
              </a:ext>
            </a:extLst>
          </p:cNvPr>
          <p:cNvSpPr txBox="1"/>
          <p:nvPr/>
        </p:nvSpPr>
        <p:spPr>
          <a:xfrm>
            <a:off x="7865189" y="1838447"/>
            <a:ext cx="3760748" cy="303691"/>
          </a:xfrm>
          <a:prstGeom prst="rect">
            <a:avLst/>
          </a:prstGeom>
          <a:solidFill>
            <a:srgbClr val="0070C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Tax </a:t>
            </a: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Reporting &amp; Compliance</a:t>
            </a:r>
            <a:endParaRPr kumimoji="0" lang="en-US" sz="16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Rectangle: Rounded Corners 71">
            <a:extLst>
              <a:ext uri="{FF2B5EF4-FFF2-40B4-BE49-F238E27FC236}">
                <a16:creationId xmlns:a16="http://schemas.microsoft.com/office/drawing/2014/main" id="{1D58891F-2725-BDC6-26F6-BB947265816F}"/>
              </a:ext>
            </a:extLst>
          </p:cNvPr>
          <p:cNvSpPr/>
          <p:nvPr/>
        </p:nvSpPr>
        <p:spPr>
          <a:xfrm>
            <a:off x="2958788" y="3175227"/>
            <a:ext cx="1814345" cy="605888"/>
          </a:xfrm>
          <a:prstGeom prst="roundRect">
            <a:avLst/>
          </a:prstGeom>
          <a:solidFill>
            <a:srgbClr val="FFFFFF"/>
          </a:solidFill>
          <a:ln w="12700" cap="flat" cmpd="sng" algn="ctr">
            <a:solidFill>
              <a:sysClr val="windowText" lastClr="000000"/>
            </a:solidFill>
            <a:prstDash val="solid"/>
            <a:miter lim="800000"/>
          </a:ln>
          <a:effectLst/>
        </p:spPr>
        <p:txBody>
          <a:bodyPr lIns="0" tIns="36000" rIns="0" bIns="0" rtlCol="0" anchor="t" anchorCtr="0"/>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Rectangle: Rounded Corners 71">
            <a:extLst>
              <a:ext uri="{FF2B5EF4-FFF2-40B4-BE49-F238E27FC236}">
                <a16:creationId xmlns:a16="http://schemas.microsoft.com/office/drawing/2014/main" id="{913BBA5E-12F9-21C0-A68A-D423EEA91674}"/>
              </a:ext>
            </a:extLst>
          </p:cNvPr>
          <p:cNvSpPr/>
          <p:nvPr/>
        </p:nvSpPr>
        <p:spPr>
          <a:xfrm>
            <a:off x="2942384" y="5171934"/>
            <a:ext cx="1877367" cy="617854"/>
          </a:xfrm>
          <a:prstGeom prst="roundRect">
            <a:avLst/>
          </a:prstGeom>
          <a:solidFill>
            <a:srgbClr val="FFFFFF"/>
          </a:solidFill>
          <a:ln w="12700" cap="flat" cmpd="sng" algn="ctr">
            <a:solidFill>
              <a:sysClr val="windowText" lastClr="000000"/>
            </a:solidFill>
            <a:prstDash val="solid"/>
            <a:miter lim="800000"/>
          </a:ln>
          <a:effectLst/>
        </p:spPr>
        <p:txBody>
          <a:bodyPr lIns="0" tIns="36000" rIns="0" bIns="0" rtlCol="0" anchor="t" anchorCtr="0"/>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 name="Straight Arrow Connector 6">
            <a:extLst>
              <a:ext uri="{FF2B5EF4-FFF2-40B4-BE49-F238E27FC236}">
                <a16:creationId xmlns:a16="http://schemas.microsoft.com/office/drawing/2014/main" id="{ED823B2C-A88E-0488-1B2F-312E9CE4BA77}"/>
              </a:ext>
            </a:extLst>
          </p:cNvPr>
          <p:cNvCxnSpPr>
            <a:cxnSpLocks/>
          </p:cNvCxnSpPr>
          <p:nvPr/>
        </p:nvCxnSpPr>
        <p:spPr>
          <a:xfrm>
            <a:off x="4820246" y="3274444"/>
            <a:ext cx="910103" cy="0"/>
          </a:xfrm>
          <a:prstGeom prst="straightConnector1">
            <a:avLst/>
          </a:prstGeom>
          <a:noFill/>
          <a:ln w="12700" cap="flat" cmpd="sng" algn="ctr">
            <a:solidFill>
              <a:schemeClr val="tx1"/>
            </a:solidFill>
            <a:prstDash val="solid"/>
            <a:miter lim="800000"/>
            <a:tailEnd type="triangle"/>
          </a:ln>
          <a:effectLst/>
        </p:spPr>
      </p:cxnSp>
      <p:cxnSp>
        <p:nvCxnSpPr>
          <p:cNvPr id="8" name="Straight Arrow Connector 7">
            <a:extLst>
              <a:ext uri="{FF2B5EF4-FFF2-40B4-BE49-F238E27FC236}">
                <a16:creationId xmlns:a16="http://schemas.microsoft.com/office/drawing/2014/main" id="{8318917B-AE68-FC0A-8FEE-9641E3A42D9F}"/>
              </a:ext>
            </a:extLst>
          </p:cNvPr>
          <p:cNvCxnSpPr>
            <a:cxnSpLocks/>
          </p:cNvCxnSpPr>
          <p:nvPr/>
        </p:nvCxnSpPr>
        <p:spPr>
          <a:xfrm flipV="1">
            <a:off x="6717649" y="3796560"/>
            <a:ext cx="0" cy="1388203"/>
          </a:xfrm>
          <a:prstGeom prst="straightConnector1">
            <a:avLst/>
          </a:prstGeom>
          <a:noFill/>
          <a:ln w="12700" cap="flat" cmpd="sng" algn="ctr">
            <a:solidFill>
              <a:srgbClr val="0070C0"/>
            </a:solidFill>
            <a:prstDash val="solid"/>
            <a:miter lim="800000"/>
            <a:headEnd type="triangle"/>
            <a:tailEnd type="none"/>
          </a:ln>
          <a:effectLst/>
        </p:spPr>
      </p:cxnSp>
      <p:sp>
        <p:nvSpPr>
          <p:cNvPr id="16" name="Rectangle: Rounded Corners 15">
            <a:extLst>
              <a:ext uri="{FF2B5EF4-FFF2-40B4-BE49-F238E27FC236}">
                <a16:creationId xmlns:a16="http://schemas.microsoft.com/office/drawing/2014/main" id="{72E77B26-C83A-6582-D176-46729E540BFF}"/>
              </a:ext>
            </a:extLst>
          </p:cNvPr>
          <p:cNvSpPr/>
          <p:nvPr/>
        </p:nvSpPr>
        <p:spPr>
          <a:xfrm>
            <a:off x="5759711" y="3179346"/>
            <a:ext cx="2033410" cy="614291"/>
          </a:xfrm>
          <a:prstGeom prst="roundRect">
            <a:avLst/>
          </a:prstGeom>
          <a:solidFill>
            <a:srgbClr val="FFFFFF"/>
          </a:solidFill>
          <a:ln w="12700" cap="flat" cmpd="sng" algn="ctr">
            <a:solidFill>
              <a:sysClr val="windowText" lastClr="000000"/>
            </a:solidFill>
            <a:prstDash val="solid"/>
            <a:miter lim="800000"/>
          </a:ln>
          <a:effectLst/>
        </p:spPr>
        <p:txBody>
          <a:bodyPr lIns="0" tIns="36000" rIns="0" bIns="0" rtlCol="0" anchor="t" anchorCtr="0"/>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ctangle: Rounded Corners 16">
            <a:extLst>
              <a:ext uri="{FF2B5EF4-FFF2-40B4-BE49-F238E27FC236}">
                <a16:creationId xmlns:a16="http://schemas.microsoft.com/office/drawing/2014/main" id="{0372FA65-0BC7-AB86-0629-70E81CE5C38B}"/>
              </a:ext>
            </a:extLst>
          </p:cNvPr>
          <p:cNvSpPr/>
          <p:nvPr/>
        </p:nvSpPr>
        <p:spPr>
          <a:xfrm>
            <a:off x="5773303" y="5192666"/>
            <a:ext cx="2019818" cy="614291"/>
          </a:xfrm>
          <a:prstGeom prst="roundRect">
            <a:avLst/>
          </a:prstGeom>
          <a:solidFill>
            <a:srgbClr val="FFFFFF"/>
          </a:solidFill>
          <a:ln w="12700" cap="flat" cmpd="sng" algn="ctr">
            <a:solidFill>
              <a:sysClr val="windowText" lastClr="000000"/>
            </a:solidFill>
            <a:prstDash val="solid"/>
            <a:miter lim="800000"/>
          </a:ln>
          <a:effectLst/>
        </p:spPr>
        <p:txBody>
          <a:bodyPr lIns="0" tIns="36000" rIns="0" bIns="0" rtlCol="0" anchor="t" anchorCtr="0"/>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3ECACD17-D160-054E-A3B4-D47D11868A07}"/>
              </a:ext>
            </a:extLst>
          </p:cNvPr>
          <p:cNvSpPr txBox="1"/>
          <p:nvPr/>
        </p:nvSpPr>
        <p:spPr>
          <a:xfrm>
            <a:off x="5806638" y="3172400"/>
            <a:ext cx="19531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Peppol Service Provider (SP)</a:t>
            </a:r>
            <a:endParaRPr kumimoji="0" lang="en-US" sz="18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22" name="Straight Arrow Connector 21">
            <a:extLst>
              <a:ext uri="{FF2B5EF4-FFF2-40B4-BE49-F238E27FC236}">
                <a16:creationId xmlns:a16="http://schemas.microsoft.com/office/drawing/2014/main" id="{2C455981-3442-03AC-7767-D56A90BA0965}"/>
              </a:ext>
            </a:extLst>
          </p:cNvPr>
          <p:cNvCxnSpPr>
            <a:cxnSpLocks/>
          </p:cNvCxnSpPr>
          <p:nvPr/>
        </p:nvCxnSpPr>
        <p:spPr>
          <a:xfrm>
            <a:off x="4782719" y="3692027"/>
            <a:ext cx="947630" cy="0"/>
          </a:xfrm>
          <a:prstGeom prst="straightConnector1">
            <a:avLst/>
          </a:prstGeom>
          <a:noFill/>
          <a:ln w="12700" cap="flat" cmpd="sng" algn="ctr">
            <a:solidFill>
              <a:srgbClr val="0070C0"/>
            </a:solidFill>
            <a:prstDash val="solid"/>
            <a:miter lim="800000"/>
            <a:headEnd type="triangle" w="med" len="med"/>
            <a:tailEnd type="none" w="med" len="med"/>
          </a:ln>
          <a:effectLst/>
        </p:spPr>
      </p:cxnSp>
      <p:cxnSp>
        <p:nvCxnSpPr>
          <p:cNvPr id="23" name="Straight Arrow Connector 22">
            <a:extLst>
              <a:ext uri="{FF2B5EF4-FFF2-40B4-BE49-F238E27FC236}">
                <a16:creationId xmlns:a16="http://schemas.microsoft.com/office/drawing/2014/main" id="{43CB65FE-BD70-534B-AA50-54C8518DF4D2}"/>
              </a:ext>
            </a:extLst>
          </p:cNvPr>
          <p:cNvCxnSpPr>
            <a:cxnSpLocks/>
          </p:cNvCxnSpPr>
          <p:nvPr/>
        </p:nvCxnSpPr>
        <p:spPr>
          <a:xfrm>
            <a:off x="4820246" y="5711895"/>
            <a:ext cx="909327" cy="0"/>
          </a:xfrm>
          <a:prstGeom prst="straightConnector1">
            <a:avLst/>
          </a:prstGeom>
          <a:noFill/>
          <a:ln w="12700" cap="flat" cmpd="sng" algn="ctr">
            <a:solidFill>
              <a:schemeClr val="tx1"/>
            </a:solidFill>
            <a:prstDash val="solid"/>
            <a:miter lim="800000"/>
            <a:tailEnd type="triangle"/>
          </a:ln>
          <a:effectLst/>
        </p:spPr>
      </p:cxnSp>
      <p:sp>
        <p:nvSpPr>
          <p:cNvPr id="33" name="Rectangle: Rounded Corners 32">
            <a:extLst>
              <a:ext uri="{FF2B5EF4-FFF2-40B4-BE49-F238E27FC236}">
                <a16:creationId xmlns:a16="http://schemas.microsoft.com/office/drawing/2014/main" id="{6E80EF02-F2F8-5968-7445-50C9576D125D}"/>
              </a:ext>
            </a:extLst>
          </p:cNvPr>
          <p:cNvSpPr/>
          <p:nvPr/>
        </p:nvSpPr>
        <p:spPr>
          <a:xfrm>
            <a:off x="9180280" y="4932845"/>
            <a:ext cx="2243944" cy="630663"/>
          </a:xfrm>
          <a:prstGeom prst="roundRect">
            <a:avLst/>
          </a:prstGeom>
          <a:solidFill>
            <a:srgbClr val="FFFFFF"/>
          </a:solidFill>
          <a:ln w="12700" cap="flat" cmpd="sng" algn="ctr">
            <a:solidFill>
              <a:sysClr val="windowText" lastClr="000000"/>
            </a:solidFill>
            <a:prstDash val="solid"/>
            <a:miter lim="800000"/>
          </a:ln>
          <a:effectLst/>
        </p:spPr>
        <p:txBody>
          <a:bodyPr lIns="0" tIns="36000" rIns="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4" name="Picture 33">
            <a:extLst>
              <a:ext uri="{FF2B5EF4-FFF2-40B4-BE49-F238E27FC236}">
                <a16:creationId xmlns:a16="http://schemas.microsoft.com/office/drawing/2014/main" id="{BDA0CE9F-8898-552E-D46C-43DFF44E54E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10406923" y="5012956"/>
            <a:ext cx="630115" cy="491393"/>
          </a:xfrm>
          <a:prstGeom prst="rect">
            <a:avLst/>
          </a:prstGeom>
        </p:spPr>
      </p:pic>
      <p:cxnSp>
        <p:nvCxnSpPr>
          <p:cNvPr id="35" name="Connector: Elbow 34">
            <a:extLst>
              <a:ext uri="{FF2B5EF4-FFF2-40B4-BE49-F238E27FC236}">
                <a16:creationId xmlns:a16="http://schemas.microsoft.com/office/drawing/2014/main" id="{3D8E63C0-969D-CD38-725B-B2CFD9F1EC0B}"/>
              </a:ext>
            </a:extLst>
          </p:cNvPr>
          <p:cNvCxnSpPr>
            <a:cxnSpLocks/>
            <a:endCxn id="42" idx="0"/>
          </p:cNvCxnSpPr>
          <p:nvPr/>
        </p:nvCxnSpPr>
        <p:spPr>
          <a:xfrm>
            <a:off x="7802706" y="3354362"/>
            <a:ext cx="2497884" cy="566573"/>
          </a:xfrm>
          <a:prstGeom prst="bentConnector2">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93AF4CB7-F3AA-7E4B-C895-F831BAD16C73}"/>
              </a:ext>
            </a:extLst>
          </p:cNvPr>
          <p:cNvCxnSpPr>
            <a:cxnSpLocks/>
          </p:cNvCxnSpPr>
          <p:nvPr/>
        </p:nvCxnSpPr>
        <p:spPr>
          <a:xfrm rot="10800000">
            <a:off x="7793615" y="3556147"/>
            <a:ext cx="2188838" cy="372508"/>
          </a:xfrm>
          <a:prstGeom prst="bentConnector3">
            <a:avLst>
              <a:gd name="adj1" fmla="val -4092"/>
            </a:avLst>
          </a:prstGeom>
          <a:ln w="19050">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C079BDBE-BA58-34C3-BA50-5962091D93D8}"/>
              </a:ext>
            </a:extLst>
          </p:cNvPr>
          <p:cNvSpPr/>
          <p:nvPr/>
        </p:nvSpPr>
        <p:spPr>
          <a:xfrm>
            <a:off x="9176959" y="3920935"/>
            <a:ext cx="2247264" cy="399144"/>
          </a:xfrm>
          <a:prstGeom prst="rect">
            <a:avLst/>
          </a:prstGeom>
          <a:solidFill>
            <a:schemeClr val="bg1"/>
          </a:solidFill>
          <a:ln>
            <a:solidFill>
              <a:srgbClr val="1018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7FCE3D84-2C01-5F7D-2EBD-8D9CABDDCD1A}"/>
              </a:ext>
            </a:extLst>
          </p:cNvPr>
          <p:cNvSpPr txBox="1"/>
          <p:nvPr/>
        </p:nvSpPr>
        <p:spPr>
          <a:xfrm>
            <a:off x="9640412" y="3984106"/>
            <a:ext cx="1347390" cy="2921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API</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1" name="Straight Arrow Connector 50">
            <a:extLst>
              <a:ext uri="{FF2B5EF4-FFF2-40B4-BE49-F238E27FC236}">
                <a16:creationId xmlns:a16="http://schemas.microsoft.com/office/drawing/2014/main" id="{60E0681F-DC13-04A8-310E-49F44CD62189}"/>
              </a:ext>
            </a:extLst>
          </p:cNvPr>
          <p:cNvCxnSpPr>
            <a:cxnSpLocks/>
          </p:cNvCxnSpPr>
          <p:nvPr/>
        </p:nvCxnSpPr>
        <p:spPr>
          <a:xfrm flipV="1">
            <a:off x="10300590" y="4319596"/>
            <a:ext cx="0" cy="597594"/>
          </a:xfrm>
          <a:prstGeom prst="straightConnector1">
            <a:avLst/>
          </a:prstGeom>
          <a:ln w="190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5418977-1F56-5475-6F40-1BFB6D746DB8}"/>
              </a:ext>
            </a:extLst>
          </p:cNvPr>
          <p:cNvCxnSpPr>
            <a:cxnSpLocks/>
          </p:cNvCxnSpPr>
          <p:nvPr/>
        </p:nvCxnSpPr>
        <p:spPr>
          <a:xfrm flipV="1">
            <a:off x="10081950" y="4309101"/>
            <a:ext cx="0" cy="608089"/>
          </a:xfrm>
          <a:prstGeom prst="straightConnector1">
            <a:avLst/>
          </a:prstGeom>
          <a:ln w="190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3" name="Picture 2" descr="Peppol au Luxembourg">
            <a:extLst>
              <a:ext uri="{FF2B5EF4-FFF2-40B4-BE49-F238E27FC236}">
                <a16:creationId xmlns:a16="http://schemas.microsoft.com/office/drawing/2014/main" id="{8DF1C718-D1D8-F915-D6F5-E931A94A4A6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258933" y="4369553"/>
            <a:ext cx="656585" cy="611161"/>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Arrow Connector 63">
            <a:extLst>
              <a:ext uri="{FF2B5EF4-FFF2-40B4-BE49-F238E27FC236}">
                <a16:creationId xmlns:a16="http://schemas.microsoft.com/office/drawing/2014/main" id="{4BECA37F-E271-FED0-BBD9-5C3DF372BB7B}"/>
              </a:ext>
            </a:extLst>
          </p:cNvPr>
          <p:cNvCxnSpPr>
            <a:cxnSpLocks/>
          </p:cNvCxnSpPr>
          <p:nvPr/>
        </p:nvCxnSpPr>
        <p:spPr>
          <a:xfrm>
            <a:off x="4820246" y="5331270"/>
            <a:ext cx="909327" cy="0"/>
          </a:xfrm>
          <a:prstGeom prst="straightConnector1">
            <a:avLst/>
          </a:prstGeom>
          <a:noFill/>
          <a:ln w="12700" cap="flat" cmpd="sng" algn="ctr">
            <a:solidFill>
              <a:srgbClr val="0070C0"/>
            </a:solidFill>
            <a:prstDash val="solid"/>
            <a:miter lim="800000"/>
            <a:headEnd type="triangle" w="med" len="med"/>
            <a:tailEnd type="none" w="med" len="med"/>
          </a:ln>
          <a:effectLst/>
        </p:spPr>
      </p:cxnSp>
      <p:sp>
        <p:nvSpPr>
          <p:cNvPr id="3" name="TextBox 2">
            <a:extLst>
              <a:ext uri="{FF2B5EF4-FFF2-40B4-BE49-F238E27FC236}">
                <a16:creationId xmlns:a16="http://schemas.microsoft.com/office/drawing/2014/main" id="{C65D4CF6-D216-AE54-B259-4751471BCB55}"/>
              </a:ext>
            </a:extLst>
          </p:cNvPr>
          <p:cNvSpPr txBox="1"/>
          <p:nvPr/>
        </p:nvSpPr>
        <p:spPr>
          <a:xfrm>
            <a:off x="2905353" y="3174285"/>
            <a:ext cx="18773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P</a:t>
            </a:r>
            <a:r>
              <a:rPr kumimoji="0" lang="en-US" sz="1200" b="1" i="0" u="none" strike="noStrike" kern="1200" cap="none" spc="0" normalizeH="0" baseline="0" noProof="0" err="1">
                <a:ln>
                  <a:noFill/>
                </a:ln>
                <a:solidFill>
                  <a:prstClr val="black"/>
                </a:solidFill>
                <a:effectLst/>
                <a:uLnTx/>
                <a:uFillTx/>
                <a:latin typeface="Arial" panose="020B0604020202020204"/>
                <a:ea typeface="+mn-ea"/>
                <a:cs typeface="Arial" panose="020B0604020202020204" pitchFamily="34" charset="0"/>
              </a:rPr>
              <a:t>eppol</a:t>
            </a:r>
            <a:r>
              <a:rPr kumimoji="0" lang="en-US" sz="12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-Ready Solution Provider (PRSP)</a:t>
            </a:r>
            <a:endParaRPr kumimoji="0" lang="en-US" sz="18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24" name="TextBox 23">
            <a:extLst>
              <a:ext uri="{FF2B5EF4-FFF2-40B4-BE49-F238E27FC236}">
                <a16:creationId xmlns:a16="http://schemas.microsoft.com/office/drawing/2014/main" id="{2E636720-85CC-3239-9F7E-395962E45FF6}"/>
              </a:ext>
            </a:extLst>
          </p:cNvPr>
          <p:cNvSpPr txBox="1"/>
          <p:nvPr/>
        </p:nvSpPr>
        <p:spPr>
          <a:xfrm>
            <a:off x="9260297" y="5070757"/>
            <a:ext cx="1246962" cy="341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0C0"/>
                </a:solidFill>
                <a:effectLst/>
                <a:uLnTx/>
                <a:uFillTx/>
                <a:latin typeface="Arial" panose="020B0604020202020204"/>
                <a:ea typeface="+mn-ea"/>
                <a:cs typeface="+mn-cs"/>
              </a:rPr>
              <a:t>Validation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0C0"/>
                </a:solidFill>
                <a:effectLst/>
                <a:uLnTx/>
                <a:uFillTx/>
                <a:latin typeface="Arial" panose="020B0604020202020204"/>
                <a:ea typeface="+mn-ea"/>
                <a:cs typeface="+mn-cs"/>
              </a:rPr>
              <a:t>e-Invoice</a:t>
            </a:r>
            <a:r>
              <a:rPr kumimoji="0" lang="en-US" sz="1000" b="0" i="0" u="none" strike="noStrike" kern="1200" cap="none" spc="0" normalizeH="0" baseline="0" noProof="0">
                <a:ln>
                  <a:noFill/>
                </a:ln>
                <a:solidFill>
                  <a:srgbClr val="0070C0"/>
                </a:solidFill>
                <a:effectLst/>
                <a:uLnTx/>
                <a:uFillTx/>
                <a:latin typeface="Arial" panose="020B0604020202020204"/>
                <a:ea typeface="+mn-ea"/>
                <a:cs typeface="Arial"/>
              </a:rPr>
              <a:t>​</a:t>
            </a:r>
            <a:endParaRPr kumimoji="0" lang="en-US" sz="1800" b="0" i="0" u="none" strike="noStrike" kern="1200" cap="none" spc="0" normalizeH="0" baseline="0" noProof="0">
              <a:ln>
                <a:noFill/>
              </a:ln>
              <a:solidFill>
                <a:srgbClr val="0070C0"/>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CF16ADFC-2A7A-C9F9-E91B-5065BA8A070F}"/>
              </a:ext>
            </a:extLst>
          </p:cNvPr>
          <p:cNvSpPr txBox="1"/>
          <p:nvPr/>
        </p:nvSpPr>
        <p:spPr>
          <a:xfrm>
            <a:off x="4735141" y="5317641"/>
            <a:ext cx="1109037" cy="341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0C0"/>
                </a:solidFill>
                <a:effectLst/>
                <a:uLnTx/>
                <a:uFillTx/>
                <a:latin typeface="Arial" panose="020B0604020202020204"/>
                <a:ea typeface="+mn-ea"/>
                <a:cs typeface="+mn-cs"/>
              </a:rPr>
              <a:t>Validated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0C0"/>
                </a:solidFill>
                <a:effectLst/>
                <a:uLnTx/>
                <a:uFillTx/>
                <a:latin typeface="Arial" panose="020B0604020202020204"/>
                <a:ea typeface="+mn-ea"/>
                <a:cs typeface="+mn-cs"/>
              </a:rPr>
              <a:t>e-Invoice</a:t>
            </a:r>
            <a:r>
              <a:rPr kumimoji="0" lang="en-US" sz="1000" b="0" i="0" u="none" strike="noStrike" kern="1200" cap="none" spc="0" normalizeH="0" baseline="0" noProof="0">
                <a:ln>
                  <a:noFill/>
                </a:ln>
                <a:solidFill>
                  <a:srgbClr val="0070C0"/>
                </a:solidFill>
                <a:effectLst/>
                <a:uLnTx/>
                <a:uFillTx/>
                <a:latin typeface="Arial" panose="020B0604020202020204"/>
                <a:ea typeface="+mn-ea"/>
                <a:cs typeface="Arial"/>
              </a:rPr>
              <a:t>​</a:t>
            </a:r>
            <a:endParaRPr kumimoji="0" lang="en-US" sz="1800" b="0" i="0" u="none" strike="noStrike" kern="1200" cap="none" spc="0" normalizeH="0" baseline="0" noProof="0">
              <a:ln>
                <a:noFill/>
              </a:ln>
              <a:solidFill>
                <a:srgbClr val="0070C0"/>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BF9CE0AE-0626-7126-90CD-FA9A1F521B1A}"/>
              </a:ext>
            </a:extLst>
          </p:cNvPr>
          <p:cNvSpPr txBox="1"/>
          <p:nvPr/>
        </p:nvSpPr>
        <p:spPr>
          <a:xfrm>
            <a:off x="6651203" y="3859157"/>
            <a:ext cx="1076223" cy="341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0C0"/>
                </a:solidFill>
                <a:effectLst/>
                <a:uLnTx/>
                <a:uFillTx/>
                <a:latin typeface="Arial" panose="020B0604020202020204"/>
                <a:ea typeface="+mn-ea"/>
                <a:cs typeface="+mn-cs"/>
              </a:rPr>
              <a:t>Validated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0C0"/>
                </a:solidFill>
                <a:effectLst/>
                <a:uLnTx/>
                <a:uFillTx/>
                <a:latin typeface="Arial" panose="020B0604020202020204"/>
                <a:ea typeface="+mn-ea"/>
                <a:cs typeface="+mn-cs"/>
              </a:rPr>
              <a:t>e-Invoice</a:t>
            </a:r>
            <a:r>
              <a:rPr kumimoji="0" lang="en-US" sz="1000" b="0" i="0" u="none" strike="noStrike" kern="1200" cap="none" spc="0" normalizeH="0" baseline="0" noProof="0">
                <a:ln>
                  <a:noFill/>
                </a:ln>
                <a:solidFill>
                  <a:srgbClr val="0070C0"/>
                </a:solidFill>
                <a:effectLst/>
                <a:uLnTx/>
                <a:uFillTx/>
                <a:latin typeface="Arial" panose="020B0604020202020204"/>
                <a:ea typeface="+mn-ea"/>
                <a:cs typeface="Arial"/>
              </a:rPr>
              <a:t>​</a:t>
            </a:r>
            <a:endParaRPr kumimoji="0" lang="en-US" sz="1800" b="0" i="0" u="none" strike="noStrike" kern="1200" cap="none" spc="0" normalizeH="0" baseline="0" noProof="0">
              <a:ln>
                <a:noFill/>
              </a:ln>
              <a:solidFill>
                <a:srgbClr val="0070C0"/>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11E5B324-CCCA-278A-18E6-79155067C2F5}"/>
              </a:ext>
            </a:extLst>
          </p:cNvPr>
          <p:cNvSpPr txBox="1"/>
          <p:nvPr/>
        </p:nvSpPr>
        <p:spPr>
          <a:xfrm>
            <a:off x="4763406" y="3474625"/>
            <a:ext cx="1077895" cy="341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0C0"/>
                </a:solidFill>
                <a:effectLst/>
                <a:uLnTx/>
                <a:uFillTx/>
                <a:latin typeface="Arial" panose="020B0604020202020204"/>
                <a:ea typeface="+mn-ea"/>
                <a:cs typeface="+mn-cs"/>
              </a:rPr>
              <a:t>Validated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0C0"/>
                </a:solidFill>
                <a:effectLst/>
                <a:uLnTx/>
                <a:uFillTx/>
                <a:latin typeface="Arial" panose="020B0604020202020204"/>
                <a:ea typeface="+mn-ea"/>
                <a:cs typeface="+mn-cs"/>
              </a:rPr>
              <a:t>e-Invoice</a:t>
            </a:r>
            <a:r>
              <a:rPr kumimoji="0" lang="en-US" sz="1000" b="0" i="0" u="none" strike="noStrike" kern="1200" cap="none" spc="0" normalizeH="0" baseline="0" noProof="0">
                <a:ln>
                  <a:noFill/>
                </a:ln>
                <a:solidFill>
                  <a:srgbClr val="0070C0"/>
                </a:solidFill>
                <a:effectLst/>
                <a:uLnTx/>
                <a:uFillTx/>
                <a:latin typeface="Arial" panose="020B0604020202020204"/>
                <a:ea typeface="+mn-ea"/>
                <a:cs typeface="Arial"/>
              </a:rPr>
              <a:t>​</a:t>
            </a:r>
            <a:endParaRPr kumimoji="0" lang="en-US" sz="1800" b="0" i="0" u="none" strike="noStrike" kern="1200" cap="none" spc="0" normalizeH="0" baseline="0" noProof="0">
              <a:ln>
                <a:noFill/>
              </a:ln>
              <a:solidFill>
                <a:srgbClr val="0070C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7A09C331-6F3E-32B3-E0D4-4C4EBE987A61}"/>
              </a:ext>
            </a:extLst>
          </p:cNvPr>
          <p:cNvSpPr txBox="1"/>
          <p:nvPr/>
        </p:nvSpPr>
        <p:spPr>
          <a:xfrm>
            <a:off x="4601964" y="3050856"/>
            <a:ext cx="1246962" cy="341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C00000"/>
                </a:solidFill>
                <a:effectLst/>
                <a:uLnTx/>
                <a:uFillTx/>
                <a:latin typeface="Arial" panose="020B0604020202020204"/>
                <a:ea typeface="+mn-ea"/>
                <a:cs typeface="+mn-cs"/>
              </a:rPr>
              <a:t>Issuance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C00000"/>
                </a:solidFill>
                <a:effectLst/>
                <a:uLnTx/>
                <a:uFillTx/>
                <a:latin typeface="Arial" panose="020B0604020202020204"/>
                <a:ea typeface="+mn-ea"/>
                <a:cs typeface="+mn-cs"/>
              </a:rPr>
              <a:t> e-Invoice</a:t>
            </a:r>
            <a:r>
              <a:rPr kumimoji="0" lang="en-US" sz="1000" b="0" i="0" u="none" strike="noStrike" kern="1200" cap="none" spc="0" normalizeH="0" baseline="0" noProof="0">
                <a:ln>
                  <a:noFill/>
                </a:ln>
                <a:solidFill>
                  <a:srgbClr val="C00000"/>
                </a:solidFill>
                <a:effectLst/>
                <a:uLnTx/>
                <a:uFillTx/>
                <a:latin typeface="Arial" panose="020B0604020202020204"/>
                <a:ea typeface="+mn-ea"/>
                <a:cs typeface="Arial"/>
              </a:rPr>
              <a:t>​</a:t>
            </a:r>
            <a:endParaRPr kumimoji="0" lang="en-US" sz="1800" b="0" i="0" u="none" strike="noStrike" kern="1200" cap="none" spc="0" normalizeH="0" baseline="0" noProof="0">
              <a:ln>
                <a:noFill/>
              </a:ln>
              <a:solidFill>
                <a:srgbClr val="C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C1B1E5C7-A70F-5877-CDF7-FF9142DAE65E}"/>
              </a:ext>
            </a:extLst>
          </p:cNvPr>
          <p:cNvSpPr txBox="1"/>
          <p:nvPr/>
        </p:nvSpPr>
        <p:spPr>
          <a:xfrm>
            <a:off x="7763755" y="3550856"/>
            <a:ext cx="2312341" cy="2103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0C0"/>
                </a:solidFill>
                <a:effectLst/>
                <a:uLnTx/>
                <a:uFillTx/>
                <a:latin typeface="Arial" panose="020B0604020202020204"/>
                <a:ea typeface="+mn-ea"/>
                <a:cs typeface="+mn-cs"/>
              </a:rPr>
              <a:t>Return validated e-Invoice </a:t>
            </a:r>
            <a:endParaRPr kumimoji="0" lang="en-US" sz="1800" b="0" i="0" u="none" strike="noStrike" kern="1200" cap="none" spc="0" normalizeH="0" baseline="0" noProof="0">
              <a:ln>
                <a:noFill/>
              </a:ln>
              <a:solidFill>
                <a:srgbClr val="0070C0"/>
              </a:solidFill>
              <a:effectLst/>
              <a:uLnTx/>
              <a:uFillTx/>
              <a:latin typeface="Arial" panose="020B0604020202020204"/>
              <a:ea typeface="+mn-ea"/>
              <a:cs typeface="+mn-cs"/>
            </a:endParaRPr>
          </a:p>
        </p:txBody>
      </p:sp>
      <p:sp>
        <p:nvSpPr>
          <p:cNvPr id="50" name="TextBox 49">
            <a:extLst>
              <a:ext uri="{FF2B5EF4-FFF2-40B4-BE49-F238E27FC236}">
                <a16:creationId xmlns:a16="http://schemas.microsoft.com/office/drawing/2014/main" id="{673A5379-7EA8-2215-098B-AB4929ABB9C5}"/>
              </a:ext>
            </a:extLst>
          </p:cNvPr>
          <p:cNvSpPr txBox="1"/>
          <p:nvPr/>
        </p:nvSpPr>
        <p:spPr>
          <a:xfrm>
            <a:off x="7760955" y="3152811"/>
            <a:ext cx="2312341" cy="2103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C00000"/>
                </a:solidFill>
                <a:effectLst/>
                <a:uLnTx/>
                <a:uFillTx/>
                <a:latin typeface="Arial" panose="020B0604020202020204"/>
                <a:ea typeface="+mn-ea"/>
                <a:cs typeface="+mn-cs"/>
              </a:rPr>
              <a:t>Submit e-Invoice for validation</a:t>
            </a:r>
            <a:r>
              <a:rPr kumimoji="0" lang="en-US" sz="1000" b="0" i="0" u="none" strike="noStrike" kern="1200" cap="none" spc="0" normalizeH="0" baseline="0" noProof="0">
                <a:ln>
                  <a:noFill/>
                </a:ln>
                <a:solidFill>
                  <a:srgbClr val="C00000"/>
                </a:solidFill>
                <a:effectLst/>
                <a:uLnTx/>
                <a:uFillTx/>
                <a:latin typeface="Arial" panose="020B0604020202020204"/>
                <a:ea typeface="+mn-ea"/>
                <a:cs typeface="Arial"/>
              </a:rPr>
              <a:t>​</a:t>
            </a:r>
            <a:endParaRPr kumimoji="0" lang="en-US" sz="1800" b="0" i="0" u="none" strike="noStrike" kern="1200" cap="none" spc="0" normalizeH="0" baseline="0" noProof="0">
              <a:ln>
                <a:noFill/>
              </a:ln>
              <a:solidFill>
                <a:srgbClr val="C00000"/>
              </a:solidFill>
              <a:effectLst/>
              <a:uLnTx/>
              <a:uFillTx/>
              <a:latin typeface="Arial" panose="020B0604020202020204"/>
              <a:ea typeface="+mn-ea"/>
              <a:cs typeface="+mn-cs"/>
            </a:endParaRPr>
          </a:p>
        </p:txBody>
      </p:sp>
      <p:pic>
        <p:nvPicPr>
          <p:cNvPr id="84" name="Picture 43" descr="Picture 43">
            <a:extLst>
              <a:ext uri="{FF2B5EF4-FFF2-40B4-BE49-F238E27FC236}">
                <a16:creationId xmlns:a16="http://schemas.microsoft.com/office/drawing/2014/main" id="{90FBE9D0-B70A-5BE7-73BD-FE8119DFB743}"/>
              </a:ext>
            </a:extLst>
          </p:cNvPr>
          <p:cNvPicPr>
            <a:picLocks noChangeAspect="1"/>
          </p:cNvPicPr>
          <p:nvPr/>
        </p:nvPicPr>
        <p:blipFill>
          <a:blip r:embed="rId6"/>
          <a:stretch>
            <a:fillRect/>
          </a:stretch>
        </p:blipFill>
        <p:spPr>
          <a:xfrm>
            <a:off x="2009716" y="3210577"/>
            <a:ext cx="828315" cy="641987"/>
          </a:xfrm>
          <a:prstGeom prst="rect">
            <a:avLst/>
          </a:prstGeom>
          <a:ln w="12700">
            <a:miter lim="400000"/>
          </a:ln>
        </p:spPr>
      </p:pic>
      <p:pic>
        <p:nvPicPr>
          <p:cNvPr id="85" name="Picture 44" descr="Picture 44">
            <a:extLst>
              <a:ext uri="{FF2B5EF4-FFF2-40B4-BE49-F238E27FC236}">
                <a16:creationId xmlns:a16="http://schemas.microsoft.com/office/drawing/2014/main" id="{8A80093D-CCE8-EBFD-23CD-3DFD17020D67}"/>
              </a:ext>
            </a:extLst>
          </p:cNvPr>
          <p:cNvPicPr>
            <a:picLocks noChangeAspect="1"/>
          </p:cNvPicPr>
          <p:nvPr/>
        </p:nvPicPr>
        <p:blipFill>
          <a:blip r:embed="rId7"/>
          <a:stretch>
            <a:fillRect/>
          </a:stretch>
        </p:blipFill>
        <p:spPr>
          <a:xfrm>
            <a:off x="2012044" y="5113802"/>
            <a:ext cx="825987" cy="700668"/>
          </a:xfrm>
          <a:prstGeom prst="rect">
            <a:avLst/>
          </a:prstGeom>
          <a:ln w="12700">
            <a:miter lim="400000"/>
          </a:ln>
        </p:spPr>
      </p:pic>
      <p:sp>
        <p:nvSpPr>
          <p:cNvPr id="11" name="Title 1">
            <a:extLst>
              <a:ext uri="{FF2B5EF4-FFF2-40B4-BE49-F238E27FC236}">
                <a16:creationId xmlns:a16="http://schemas.microsoft.com/office/drawing/2014/main" id="{63CD9681-9F16-E7B4-FD2A-AD34D1FEC9AD}"/>
              </a:ext>
            </a:extLst>
          </p:cNvPr>
          <p:cNvSpPr txBox="1">
            <a:spLocks/>
          </p:cNvSpPr>
          <p:nvPr/>
        </p:nvSpPr>
        <p:spPr>
          <a:xfrm>
            <a:off x="1952464" y="189652"/>
            <a:ext cx="8985591" cy="961058"/>
          </a:xfrm>
          <a:prstGeom prst="rect">
            <a:avLst/>
          </a:prstGeom>
          <a:solidFill>
            <a:schemeClr val="bg1"/>
          </a:solidFill>
        </p:spPr>
        <p:txBody>
          <a:bodyPr lIns="91440" tIns="4572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0000"/>
                </a:solidFill>
                <a:effectLst/>
                <a:uLnTx/>
                <a:uFillTx/>
                <a:latin typeface="Arial"/>
                <a:ea typeface="Calibri"/>
                <a:cs typeface="Arial"/>
              </a:rPr>
              <a:t>How does it 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Calibri"/>
                <a:cs typeface="Arial"/>
              </a:rPr>
              <a:t>Interoperable E-Invoicing for Business </a:t>
            </a:r>
            <a:r>
              <a:rPr kumimoji="0" lang="en-US" sz="1800" b="1" i="0" u="none" strike="noStrike" kern="1200" cap="none" spc="0" normalizeH="0" baseline="0" noProof="0" err="1">
                <a:ln>
                  <a:noFill/>
                </a:ln>
                <a:solidFill>
                  <a:prstClr val="black"/>
                </a:solidFill>
                <a:effectLst/>
                <a:uLnTx/>
                <a:uFillTx/>
                <a:latin typeface="Arial"/>
                <a:ea typeface="Calibri"/>
                <a:cs typeface="Arial"/>
              </a:rPr>
              <a:t>Digitalisation</a:t>
            </a:r>
            <a:r>
              <a:rPr kumimoji="0" lang="en-US" sz="1800" b="1" i="0" u="none" strike="noStrike" kern="1200" cap="none" spc="0" normalizeH="0" baseline="0" noProof="0">
                <a:ln>
                  <a:noFill/>
                </a:ln>
                <a:solidFill>
                  <a:prstClr val="black"/>
                </a:solidFill>
                <a:effectLst/>
                <a:uLnTx/>
                <a:uFillTx/>
                <a:latin typeface="Arial"/>
                <a:ea typeface="Calibri"/>
                <a:cs typeface="Arial"/>
              </a:rPr>
              <a:t> - Automating E-Invoice Distribution (B2B) and Tax Reporting</a:t>
            </a:r>
          </a:p>
        </p:txBody>
      </p:sp>
      <p:sp>
        <p:nvSpPr>
          <p:cNvPr id="59" name="Rectangle 58">
            <a:extLst>
              <a:ext uri="{FF2B5EF4-FFF2-40B4-BE49-F238E27FC236}">
                <a16:creationId xmlns:a16="http://schemas.microsoft.com/office/drawing/2014/main" id="{EB9E5421-A066-BC00-AD77-E99512788953}"/>
              </a:ext>
            </a:extLst>
          </p:cNvPr>
          <p:cNvSpPr/>
          <p:nvPr/>
        </p:nvSpPr>
        <p:spPr>
          <a:xfrm>
            <a:off x="4608576" y="5899770"/>
            <a:ext cx="4624726" cy="461666"/>
          </a:xfrm>
          <a:prstGeom prst="rect">
            <a:avLst/>
          </a:prstGeom>
          <a:noFill/>
          <a:ln w="12700" cap="flat" cmpd="sng" algn="ctr">
            <a:noFill/>
            <a:prstDash val="solid"/>
            <a:miter lim="800000"/>
          </a:ln>
          <a:effectLst/>
        </p:spPr>
        <p:txBody>
          <a:bodyPr lIns="72000" tIns="45720" rIns="36000" bIns="45720" rtlCol="0" anchor="t" anchorCtr="0"/>
          <a:lstStyle/>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US" sz="12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12" name="Oval 11">
            <a:extLst>
              <a:ext uri="{FF2B5EF4-FFF2-40B4-BE49-F238E27FC236}">
                <a16:creationId xmlns:a16="http://schemas.microsoft.com/office/drawing/2014/main" id="{260022D8-D6EA-863B-BFF5-2D7E8BEDF9CB}"/>
              </a:ext>
            </a:extLst>
          </p:cNvPr>
          <p:cNvSpPr>
            <a:spLocks noChangeAspect="1"/>
          </p:cNvSpPr>
          <p:nvPr/>
        </p:nvSpPr>
        <p:spPr>
          <a:xfrm>
            <a:off x="4534642" y="2936731"/>
            <a:ext cx="288000" cy="288000"/>
          </a:xfrm>
          <a:prstGeom prst="ellipse">
            <a:avLst/>
          </a:prstGeom>
          <a:solidFill>
            <a:schemeClr val="tx1">
              <a:lumMod val="75000"/>
              <a:lumOff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a:ea typeface="+mn-ea"/>
                <a:cs typeface="+mn-cs"/>
              </a:rPr>
              <a:t>1</a:t>
            </a:r>
          </a:p>
        </p:txBody>
      </p:sp>
      <p:sp>
        <p:nvSpPr>
          <p:cNvPr id="14" name="Oval 13">
            <a:extLst>
              <a:ext uri="{FF2B5EF4-FFF2-40B4-BE49-F238E27FC236}">
                <a16:creationId xmlns:a16="http://schemas.microsoft.com/office/drawing/2014/main" id="{69F1D4D3-F7FF-AA66-9727-DD0B4E7F3F81}"/>
              </a:ext>
            </a:extLst>
          </p:cNvPr>
          <p:cNvSpPr>
            <a:spLocks noChangeAspect="1"/>
          </p:cNvSpPr>
          <p:nvPr/>
        </p:nvSpPr>
        <p:spPr>
          <a:xfrm>
            <a:off x="8774255" y="2876542"/>
            <a:ext cx="288000" cy="288000"/>
          </a:xfrm>
          <a:prstGeom prst="ellipse">
            <a:avLst/>
          </a:prstGeom>
          <a:solidFill>
            <a:schemeClr val="tx1">
              <a:lumMod val="75000"/>
              <a:lumOff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a:ea typeface="+mn-ea"/>
                <a:cs typeface="+mn-cs"/>
              </a:rPr>
              <a:t>2</a:t>
            </a:r>
          </a:p>
        </p:txBody>
      </p:sp>
      <p:sp>
        <p:nvSpPr>
          <p:cNvPr id="26" name="Oval 25">
            <a:extLst>
              <a:ext uri="{FF2B5EF4-FFF2-40B4-BE49-F238E27FC236}">
                <a16:creationId xmlns:a16="http://schemas.microsoft.com/office/drawing/2014/main" id="{3F7F62CA-E03D-C0FC-5D22-F93D38697449}"/>
              </a:ext>
            </a:extLst>
          </p:cNvPr>
          <p:cNvSpPr>
            <a:spLocks noChangeAspect="1"/>
          </p:cNvSpPr>
          <p:nvPr/>
        </p:nvSpPr>
        <p:spPr>
          <a:xfrm>
            <a:off x="8775315" y="3770352"/>
            <a:ext cx="288000" cy="288000"/>
          </a:xfrm>
          <a:prstGeom prst="ellipse">
            <a:avLst/>
          </a:prstGeom>
          <a:solidFill>
            <a:schemeClr val="tx1">
              <a:lumMod val="75000"/>
              <a:lumOff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a:ea typeface="+mn-ea"/>
                <a:cs typeface="+mn-cs"/>
              </a:rPr>
              <a:t>3</a:t>
            </a:r>
          </a:p>
        </p:txBody>
      </p:sp>
      <p:sp>
        <p:nvSpPr>
          <p:cNvPr id="29" name="Oval 28">
            <a:extLst>
              <a:ext uri="{FF2B5EF4-FFF2-40B4-BE49-F238E27FC236}">
                <a16:creationId xmlns:a16="http://schemas.microsoft.com/office/drawing/2014/main" id="{B7E14E7D-5E01-9787-01C0-965464E7AA94}"/>
              </a:ext>
            </a:extLst>
          </p:cNvPr>
          <p:cNvSpPr>
            <a:spLocks noChangeAspect="1"/>
          </p:cNvSpPr>
          <p:nvPr/>
        </p:nvSpPr>
        <p:spPr>
          <a:xfrm>
            <a:off x="7546259" y="3953891"/>
            <a:ext cx="288000" cy="288000"/>
          </a:xfrm>
          <a:prstGeom prst="ellipse">
            <a:avLst/>
          </a:prstGeom>
          <a:solidFill>
            <a:schemeClr val="tx1">
              <a:lumMod val="75000"/>
              <a:lumOff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a:ea typeface="+mn-ea"/>
                <a:cs typeface="+mn-cs"/>
              </a:rPr>
              <a:t>4</a:t>
            </a:r>
          </a:p>
        </p:txBody>
      </p:sp>
      <p:sp>
        <p:nvSpPr>
          <p:cNvPr id="32" name="Oval 31">
            <a:extLst>
              <a:ext uri="{FF2B5EF4-FFF2-40B4-BE49-F238E27FC236}">
                <a16:creationId xmlns:a16="http://schemas.microsoft.com/office/drawing/2014/main" id="{5AC051EF-7DF5-35A6-2605-CB97D484A39E}"/>
              </a:ext>
            </a:extLst>
          </p:cNvPr>
          <p:cNvSpPr>
            <a:spLocks noChangeAspect="1"/>
          </p:cNvSpPr>
          <p:nvPr/>
        </p:nvSpPr>
        <p:spPr>
          <a:xfrm>
            <a:off x="5145659" y="3826858"/>
            <a:ext cx="288000" cy="288000"/>
          </a:xfrm>
          <a:prstGeom prst="ellipse">
            <a:avLst/>
          </a:prstGeom>
          <a:solidFill>
            <a:schemeClr val="tx1">
              <a:lumMod val="75000"/>
              <a:lumOff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a:ea typeface="+mn-ea"/>
                <a:cs typeface="+mn-cs"/>
              </a:rPr>
              <a:t>4</a:t>
            </a:r>
          </a:p>
        </p:txBody>
      </p:sp>
      <p:sp>
        <p:nvSpPr>
          <p:cNvPr id="37" name="Oval 36">
            <a:extLst>
              <a:ext uri="{FF2B5EF4-FFF2-40B4-BE49-F238E27FC236}">
                <a16:creationId xmlns:a16="http://schemas.microsoft.com/office/drawing/2014/main" id="{029D26AC-FA7B-157D-4E6A-778EC8155C1E}"/>
              </a:ext>
            </a:extLst>
          </p:cNvPr>
          <p:cNvSpPr>
            <a:spLocks noChangeAspect="1"/>
          </p:cNvSpPr>
          <p:nvPr/>
        </p:nvSpPr>
        <p:spPr>
          <a:xfrm>
            <a:off x="5153272" y="5019392"/>
            <a:ext cx="288000" cy="288000"/>
          </a:xfrm>
          <a:prstGeom prst="ellipse">
            <a:avLst/>
          </a:prstGeom>
          <a:solidFill>
            <a:schemeClr val="tx1">
              <a:lumMod val="75000"/>
              <a:lumOff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a:ea typeface="+mn-ea"/>
                <a:cs typeface="+mn-cs"/>
              </a:rPr>
              <a:t>5</a:t>
            </a:r>
          </a:p>
        </p:txBody>
      </p:sp>
      <p:sp>
        <p:nvSpPr>
          <p:cNvPr id="38" name="TextBox 37">
            <a:extLst>
              <a:ext uri="{FF2B5EF4-FFF2-40B4-BE49-F238E27FC236}">
                <a16:creationId xmlns:a16="http://schemas.microsoft.com/office/drawing/2014/main" id="{B7D52277-EBB9-45EB-CFF6-F37EA877F7B5}"/>
              </a:ext>
            </a:extLst>
          </p:cNvPr>
          <p:cNvSpPr txBox="1"/>
          <p:nvPr/>
        </p:nvSpPr>
        <p:spPr>
          <a:xfrm>
            <a:off x="5766604" y="5178012"/>
            <a:ext cx="210653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Peppol Service Provider (SP)</a:t>
            </a:r>
            <a:endParaRPr kumimoji="0" lang="en-US" sz="18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5A359244-7FB0-A6FC-D6F0-85BA88016ECB}"/>
              </a:ext>
            </a:extLst>
          </p:cNvPr>
          <p:cNvSpPr txBox="1"/>
          <p:nvPr/>
        </p:nvSpPr>
        <p:spPr>
          <a:xfrm>
            <a:off x="2935389" y="5143621"/>
            <a:ext cx="18773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P</a:t>
            </a:r>
            <a:r>
              <a:rPr kumimoji="0" lang="en-US" sz="1200" b="1" i="0" u="none" strike="noStrike" kern="1200" cap="none" spc="0" normalizeH="0" baseline="0" noProof="0" err="1">
                <a:ln>
                  <a:noFill/>
                </a:ln>
                <a:solidFill>
                  <a:prstClr val="black"/>
                </a:solidFill>
                <a:effectLst/>
                <a:uLnTx/>
                <a:uFillTx/>
                <a:latin typeface="Arial" panose="020B0604020202020204"/>
                <a:ea typeface="+mn-ea"/>
                <a:cs typeface="Arial" panose="020B0604020202020204" pitchFamily="34" charset="0"/>
              </a:rPr>
              <a:t>eppol</a:t>
            </a:r>
            <a:r>
              <a:rPr kumimoji="0" lang="en-US" sz="12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-Ready Solution Provider (PRSP)</a:t>
            </a:r>
            <a:endParaRPr kumimoji="0" lang="en-US" sz="18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40" name="TextBox 39">
            <a:extLst>
              <a:ext uri="{FF2B5EF4-FFF2-40B4-BE49-F238E27FC236}">
                <a16:creationId xmlns:a16="http://schemas.microsoft.com/office/drawing/2014/main" id="{9E02CD8F-41BA-8151-3DDA-A2834DFD50C8}"/>
              </a:ext>
            </a:extLst>
          </p:cNvPr>
          <p:cNvSpPr txBox="1"/>
          <p:nvPr/>
        </p:nvSpPr>
        <p:spPr>
          <a:xfrm>
            <a:off x="6248366" y="3556147"/>
            <a:ext cx="109537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Access Point</a:t>
            </a:r>
          </a:p>
        </p:txBody>
      </p:sp>
      <p:sp>
        <p:nvSpPr>
          <p:cNvPr id="41" name="TextBox 40">
            <a:extLst>
              <a:ext uri="{FF2B5EF4-FFF2-40B4-BE49-F238E27FC236}">
                <a16:creationId xmlns:a16="http://schemas.microsoft.com/office/drawing/2014/main" id="{2706D30E-114B-9C5F-627E-0A257BA3C99F}"/>
              </a:ext>
            </a:extLst>
          </p:cNvPr>
          <p:cNvSpPr txBox="1"/>
          <p:nvPr/>
        </p:nvSpPr>
        <p:spPr>
          <a:xfrm>
            <a:off x="6258536" y="5582178"/>
            <a:ext cx="109537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Access Point</a:t>
            </a:r>
          </a:p>
        </p:txBody>
      </p:sp>
      <p:sp>
        <p:nvSpPr>
          <p:cNvPr id="43" name="TextBox 42">
            <a:extLst>
              <a:ext uri="{FF2B5EF4-FFF2-40B4-BE49-F238E27FC236}">
                <a16:creationId xmlns:a16="http://schemas.microsoft.com/office/drawing/2014/main" id="{45783813-71CD-7817-2F9D-98FD400BF21B}"/>
              </a:ext>
            </a:extLst>
          </p:cNvPr>
          <p:cNvSpPr txBox="1"/>
          <p:nvPr/>
        </p:nvSpPr>
        <p:spPr>
          <a:xfrm>
            <a:off x="3051226" y="5549986"/>
            <a:ext cx="18728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Accounting/ERP System</a:t>
            </a:r>
          </a:p>
        </p:txBody>
      </p:sp>
      <p:sp>
        <p:nvSpPr>
          <p:cNvPr id="44" name="TextBox 43">
            <a:extLst>
              <a:ext uri="{FF2B5EF4-FFF2-40B4-BE49-F238E27FC236}">
                <a16:creationId xmlns:a16="http://schemas.microsoft.com/office/drawing/2014/main" id="{1D26999B-EAD1-FAC9-AF9C-FCB76454FAC9}"/>
              </a:ext>
            </a:extLst>
          </p:cNvPr>
          <p:cNvSpPr txBox="1"/>
          <p:nvPr/>
        </p:nvSpPr>
        <p:spPr>
          <a:xfrm>
            <a:off x="3000724" y="3542497"/>
            <a:ext cx="18728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Accounting/ERP System</a:t>
            </a:r>
          </a:p>
        </p:txBody>
      </p:sp>
      <p:sp>
        <p:nvSpPr>
          <p:cNvPr id="46" name="TextBox 45">
            <a:extLst>
              <a:ext uri="{FF2B5EF4-FFF2-40B4-BE49-F238E27FC236}">
                <a16:creationId xmlns:a16="http://schemas.microsoft.com/office/drawing/2014/main" id="{631AAC4A-E52C-FDF3-C516-42D2B3EF163A}"/>
              </a:ext>
            </a:extLst>
          </p:cNvPr>
          <p:cNvSpPr txBox="1"/>
          <p:nvPr/>
        </p:nvSpPr>
        <p:spPr>
          <a:xfrm>
            <a:off x="679180" y="5953495"/>
            <a:ext cx="10946757" cy="523220"/>
          </a:xfrm>
          <a:prstGeom prst="rect">
            <a:avLst/>
          </a:prstGeom>
          <a:solidFill>
            <a:srgbClr val="D1ED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Businesses can send and receive e-invoices with other businesses, regardless of accounting software or ERP system used – interoperable e-invoicing!</a:t>
            </a:r>
          </a:p>
        </p:txBody>
      </p:sp>
      <p:sp>
        <p:nvSpPr>
          <p:cNvPr id="2" name="TextBox 1">
            <a:extLst>
              <a:ext uri="{FF2B5EF4-FFF2-40B4-BE49-F238E27FC236}">
                <a16:creationId xmlns:a16="http://schemas.microsoft.com/office/drawing/2014/main" id="{062C9C32-4FAF-3C4F-F234-58BB14C1B0C1}"/>
              </a:ext>
            </a:extLst>
          </p:cNvPr>
          <p:cNvSpPr txBox="1"/>
          <p:nvPr/>
        </p:nvSpPr>
        <p:spPr>
          <a:xfrm>
            <a:off x="1743671" y="6503344"/>
            <a:ext cx="962840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0070C0"/>
                </a:solidFill>
                <a:effectLst/>
                <a:uLnTx/>
                <a:uFillTx/>
                <a:latin typeface="Arial" panose="020B0604020202020204"/>
                <a:ea typeface="+mn-ea"/>
                <a:cs typeface="Arial" panose="020B0604020202020204" pitchFamily="34" charset="0"/>
              </a:rPr>
              <a:t>Peppol Service Provider (SP) </a:t>
            </a:r>
            <a:r>
              <a:rPr kumimoji="0" lang="en-US" sz="900" b="1"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rPr>
              <a:t>-</a:t>
            </a:r>
            <a:r>
              <a:rPr kumimoji="0" lang="en-US" sz="900" b="1" i="0" u="none" strike="noStrike" kern="0" cap="none" spc="0" normalizeH="0" baseline="0" noProof="0">
                <a:ln>
                  <a:noFill/>
                </a:ln>
                <a:solidFill>
                  <a:srgbClr val="0070C0"/>
                </a:solidFill>
                <a:effectLst/>
                <a:uLnTx/>
                <a:uFillTx/>
                <a:latin typeface="Arial" panose="020B0604020202020204"/>
                <a:ea typeface="+mn-ea"/>
                <a:cs typeface="Arial" panose="020B0604020202020204" pitchFamily="34" charset="0"/>
              </a:rPr>
              <a:t> </a:t>
            </a:r>
            <a:r>
              <a:rPr kumimoji="0" lang="en-US" sz="900" b="0" i="0" u="none" strike="noStrike" kern="1200" cap="none" spc="0" normalizeH="0" baseline="0" noProof="0">
                <a:ln>
                  <a:noFill/>
                </a:ln>
                <a:solidFill>
                  <a:prstClr val="black"/>
                </a:solidFill>
                <a:effectLst/>
                <a:uLnTx/>
                <a:uFillTx/>
                <a:latin typeface="Arial" panose="020B0604020202020204"/>
                <a:ea typeface="+mn-ea"/>
                <a:cs typeface="+mn-cs"/>
              </a:rPr>
              <a:t>Functions as Access Point that connects to the Peppol </a:t>
            </a:r>
            <a:r>
              <a:rPr kumimoji="0" lang="en-US" sz="900" b="0" i="0" u="none" strike="noStrike" kern="1200" cap="none" spc="0" normalizeH="0" baseline="0" noProof="0" err="1">
                <a:ln>
                  <a:noFill/>
                </a:ln>
                <a:solidFill>
                  <a:prstClr val="black"/>
                </a:solidFill>
                <a:effectLst/>
                <a:uLnTx/>
                <a:uFillTx/>
                <a:latin typeface="Arial" panose="020B0604020202020204"/>
                <a:ea typeface="+mn-ea"/>
                <a:cs typeface="+mn-cs"/>
              </a:rPr>
              <a:t>Network.and</a:t>
            </a:r>
            <a:r>
              <a:rPr kumimoji="0" lang="en-US" sz="900" b="0" i="0" u="none" strike="noStrike" kern="1200" cap="none" spc="0" normalizeH="0" baseline="0" noProof="0">
                <a:ln>
                  <a:noFill/>
                </a:ln>
                <a:solidFill>
                  <a:prstClr val="black"/>
                </a:solidFill>
                <a:effectLst/>
                <a:uLnTx/>
                <a:uFillTx/>
                <a:latin typeface="Arial" panose="020B0604020202020204"/>
                <a:ea typeface="+mn-ea"/>
                <a:cs typeface="+mn-cs"/>
              </a:rPr>
              <a:t> to LHDNM system.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rPr>
              <a:t>Peppol-Ready Solution Provider (PRSP ) -</a:t>
            </a:r>
            <a:r>
              <a:rPr kumimoji="0" lang="en-US" sz="900" b="1" i="0" u="none" strike="noStrike" kern="0" cap="none" spc="0" normalizeH="0" baseline="0" noProof="0">
                <a:ln>
                  <a:noFill/>
                </a:ln>
                <a:solidFill>
                  <a:srgbClr val="00B050"/>
                </a:solidFill>
                <a:effectLst/>
                <a:uLnTx/>
                <a:uFillTx/>
                <a:latin typeface="Arial" panose="020B0604020202020204"/>
                <a:ea typeface="+mn-ea"/>
                <a:cs typeface="Arial" panose="020B0604020202020204" pitchFamily="34" charset="0"/>
              </a:rPr>
              <a:t> </a:t>
            </a:r>
            <a:r>
              <a:rPr kumimoji="0" lang="en-US" sz="900" b="0" i="0" u="none" strike="noStrike" kern="0" cap="none" spc="0" normalizeH="0" baseline="0" noProof="0">
                <a:ln>
                  <a:noFill/>
                </a:ln>
                <a:solidFill>
                  <a:prstClr val="black"/>
                </a:solidFill>
                <a:effectLst/>
                <a:uLnTx/>
                <a:uFillTx/>
                <a:latin typeface="Arial" panose="020B0604020202020204"/>
                <a:ea typeface="+mn-ea"/>
                <a:cs typeface="Arial"/>
              </a:rPr>
              <a:t>Accounting software / ERP system / platforms that provides the functionality of sending and receiving of e-Invoice via Peppol network.</a:t>
            </a:r>
          </a:p>
        </p:txBody>
      </p:sp>
      <p:sp>
        <p:nvSpPr>
          <p:cNvPr id="10" name="Slide Number Placeholder 1">
            <a:extLst>
              <a:ext uri="{FF2B5EF4-FFF2-40B4-BE49-F238E27FC236}">
                <a16:creationId xmlns:a16="http://schemas.microsoft.com/office/drawing/2014/main" id="{D9D6A3C1-2467-2E4C-CB7E-20B32C48787F}"/>
              </a:ext>
            </a:extLst>
          </p:cNvPr>
          <p:cNvSpPr txBox="1">
            <a:spLocks/>
          </p:cNvSpPr>
          <p:nvPr/>
        </p:nvSpPr>
        <p:spPr>
          <a:xfrm>
            <a:off x="11731637" y="942773"/>
            <a:ext cx="475580" cy="375361"/>
          </a:xfrm>
          <a:prstGeom prst="rect">
            <a:avLst/>
          </a:prstGeom>
          <a:solidFill>
            <a:schemeClr val="accent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84E280E-58B4-8D43-92A7-DFE86A87BCC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7101FC1F-0C20-1338-3414-8C046D4C1C13}"/>
              </a:ext>
            </a:extLst>
          </p:cNvPr>
          <p:cNvSpPr txBox="1"/>
          <p:nvPr/>
        </p:nvSpPr>
        <p:spPr>
          <a:xfrm>
            <a:off x="679181" y="1458167"/>
            <a:ext cx="10946757" cy="348069"/>
          </a:xfrm>
          <a:prstGeom prst="rect">
            <a:avLst/>
          </a:prstGeom>
          <a:solidFill>
            <a:srgbClr val="004060"/>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Business Digitalisation</a:t>
            </a:r>
            <a:endParaRPr kumimoji="0" lang="en-US" sz="16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object 95">
            <a:extLst>
              <a:ext uri="{FF2B5EF4-FFF2-40B4-BE49-F238E27FC236}">
                <a16:creationId xmlns:a16="http://schemas.microsoft.com/office/drawing/2014/main" id="{5B52EDEE-C907-F015-D260-FCEA925A745C}"/>
              </a:ext>
            </a:extLst>
          </p:cNvPr>
          <p:cNvSpPr txBox="1"/>
          <p:nvPr/>
        </p:nvSpPr>
        <p:spPr>
          <a:xfrm>
            <a:off x="679182" y="2183617"/>
            <a:ext cx="10946756" cy="538814"/>
          </a:xfrm>
          <a:prstGeom prst="rect">
            <a:avLst/>
          </a:prstGeom>
          <a:solidFill>
            <a:srgbClr val="EBECD8"/>
          </a:solidFill>
        </p:spPr>
        <p:txBody>
          <a:bodyPr vert="horz" wrap="square" lIns="0" tIns="23495" rIns="0" bIns="0" rtlCol="0" anchor="ctr">
            <a:noAutofit/>
          </a:bodyPr>
          <a:lstStyle/>
          <a:p>
            <a:pPr marL="285750" marR="0" lvl="0" indent="-1158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1300" b="1" i="0" u="none" strike="noStrike" kern="1200" cap="none" spc="0" normalizeH="0" baseline="0" noProof="0">
                <a:ln>
                  <a:noFill/>
                </a:ln>
                <a:solidFill>
                  <a:srgbClr val="000000"/>
                </a:solidFill>
                <a:effectLst/>
                <a:uLnTx/>
                <a:uFillTx/>
                <a:latin typeface="Arial"/>
                <a:ea typeface="+mn-ea"/>
                <a:cs typeface="Arial"/>
              </a:rPr>
              <a:t>E-</a:t>
            </a:r>
            <a:r>
              <a:rPr kumimoji="0" lang="en-MY" sz="1300" b="1" i="0" u="none" strike="noStrike" kern="1200" cap="none" spc="0" normalizeH="0" baseline="0" noProof="0" err="1">
                <a:ln>
                  <a:noFill/>
                </a:ln>
                <a:solidFill>
                  <a:srgbClr val="000000"/>
                </a:solidFill>
                <a:effectLst/>
                <a:uLnTx/>
                <a:uFillTx/>
                <a:latin typeface="Arial"/>
                <a:ea typeface="+mn-ea"/>
                <a:cs typeface="Arial"/>
              </a:rPr>
              <a:t>invoic</a:t>
            </a:r>
            <a:r>
              <a:rPr kumimoji="0" lang="en-MY" sz="1300" b="1" i="0" u="none" strike="noStrike" kern="1200" cap="none" spc="0" normalizeH="0" baseline="0" noProof="0">
                <a:ln>
                  <a:noFill/>
                </a:ln>
                <a:solidFill>
                  <a:srgbClr val="000000"/>
                </a:solidFill>
                <a:effectLst/>
                <a:uLnTx/>
                <a:uFillTx/>
                <a:latin typeface="Arial"/>
                <a:ea typeface="+mn-ea"/>
                <a:cs typeface="Arial"/>
              </a:rPr>
              <a:t>e for tax r</a:t>
            </a:r>
            <a:r>
              <a:rPr kumimoji="0" lang="en-MY" sz="1300" b="1" i="0" u="none" strike="noStrike" kern="1200" cap="none" spc="0" normalizeH="0" baseline="0" noProof="0" err="1">
                <a:ln>
                  <a:noFill/>
                </a:ln>
                <a:solidFill>
                  <a:srgbClr val="000000"/>
                </a:solidFill>
                <a:effectLst/>
                <a:uLnTx/>
                <a:uFillTx/>
                <a:latin typeface="Arial"/>
                <a:ea typeface="+mn-ea"/>
                <a:cs typeface="Arial"/>
              </a:rPr>
              <a:t>eporting</a:t>
            </a:r>
            <a:r>
              <a:rPr kumimoji="0" lang="en-MY" sz="1300" b="1" i="0" u="none" strike="noStrike" kern="1200" cap="none" spc="0" normalizeH="0" baseline="0" noProof="0">
                <a:ln>
                  <a:noFill/>
                </a:ln>
                <a:solidFill>
                  <a:srgbClr val="000000"/>
                </a:solidFill>
                <a:effectLst/>
                <a:uLnTx/>
                <a:uFillTx/>
                <a:latin typeface="Arial"/>
                <a:ea typeface="+mn-ea"/>
                <a:cs typeface="Arial"/>
              </a:rPr>
              <a:t> </a:t>
            </a:r>
            <a:r>
              <a:rPr kumimoji="0" lang="en-MY" sz="1300" b="0" i="0" u="none" strike="noStrike" kern="1200" cap="none" spc="0" normalizeH="0" baseline="0" noProof="0">
                <a:ln>
                  <a:noFill/>
                </a:ln>
                <a:solidFill>
                  <a:srgbClr val="000000"/>
                </a:solidFill>
                <a:effectLst/>
                <a:uLnTx/>
                <a:uFillTx/>
                <a:latin typeface="Arial"/>
                <a:ea typeface="+mn-ea"/>
                <a:cs typeface="Arial"/>
              </a:rPr>
              <a:t>- Businesses submit e-invoices to LHDNM for tax compliance via </a:t>
            </a:r>
            <a:r>
              <a:rPr kumimoji="0" lang="en-MY" sz="1300" b="1" i="0" u="none" strike="noStrike" kern="1200" cap="none" spc="0" normalizeH="0" baseline="0" noProof="0">
                <a:ln>
                  <a:noFill/>
                </a:ln>
                <a:solidFill>
                  <a:srgbClr val="000000"/>
                </a:solidFill>
                <a:effectLst/>
                <a:uLnTx/>
                <a:uFillTx/>
                <a:latin typeface="Arial"/>
                <a:ea typeface="+mn-ea"/>
                <a:cs typeface="Arial"/>
              </a:rPr>
              <a:t>Accredited Peppol Service Provider.</a:t>
            </a:r>
            <a:endParaRPr kumimoji="0" lang="en-MY" sz="1300" b="0" i="0" u="none" strike="noStrike" kern="1200" cap="none" spc="0" normalizeH="0" baseline="0" noProof="0">
              <a:ln>
                <a:noFill/>
              </a:ln>
              <a:solidFill>
                <a:srgbClr val="000000"/>
              </a:solidFill>
              <a:effectLst/>
              <a:uLnTx/>
              <a:uFillTx/>
              <a:latin typeface="Arial"/>
              <a:ea typeface="+mn-ea"/>
              <a:cs typeface="Arial"/>
            </a:endParaRPr>
          </a:p>
          <a:p>
            <a:pPr marL="285750" marR="0" lvl="0" indent="-1158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1300" b="1" i="0" u="none" strike="noStrike" kern="1200" cap="none" spc="0" normalizeH="0" baseline="0" noProof="0">
                <a:ln>
                  <a:noFill/>
                </a:ln>
                <a:solidFill>
                  <a:srgbClr val="000000"/>
                </a:solidFill>
                <a:effectLst/>
                <a:uLnTx/>
                <a:uFillTx/>
                <a:latin typeface="Arial"/>
                <a:ea typeface="+mn-ea"/>
                <a:cs typeface="Arial"/>
              </a:rPr>
              <a:t>E-</a:t>
            </a:r>
            <a:r>
              <a:rPr kumimoji="0" lang="en-MY" sz="1300" b="1" i="0" u="none" strike="noStrike" kern="1200" cap="none" spc="0" normalizeH="0" baseline="0" noProof="0" err="1">
                <a:ln>
                  <a:noFill/>
                </a:ln>
                <a:solidFill>
                  <a:srgbClr val="000000"/>
                </a:solidFill>
                <a:effectLst/>
                <a:uLnTx/>
                <a:uFillTx/>
                <a:latin typeface="Arial"/>
                <a:ea typeface="+mn-ea"/>
                <a:cs typeface="Arial"/>
              </a:rPr>
              <a:t>invoic</a:t>
            </a:r>
            <a:r>
              <a:rPr kumimoji="0" lang="en-MY" sz="1300" b="1" i="0" u="none" strike="noStrike" kern="1200" cap="none" spc="0" normalizeH="0" baseline="0" noProof="0">
                <a:ln>
                  <a:noFill/>
                </a:ln>
                <a:solidFill>
                  <a:srgbClr val="000000"/>
                </a:solidFill>
                <a:effectLst/>
                <a:uLnTx/>
                <a:uFillTx/>
                <a:latin typeface="Arial"/>
                <a:ea typeface="+mn-ea"/>
                <a:cs typeface="Arial"/>
              </a:rPr>
              <a:t>e distribution</a:t>
            </a:r>
            <a:r>
              <a:rPr kumimoji="0" lang="en-MY" sz="1300" b="0" i="0" u="none" strike="noStrike" kern="1200" cap="none" spc="0" normalizeH="0" baseline="0" noProof="0">
                <a:ln>
                  <a:noFill/>
                </a:ln>
                <a:solidFill>
                  <a:srgbClr val="000000"/>
                </a:solidFill>
                <a:effectLst/>
                <a:uLnTx/>
                <a:uFillTx/>
                <a:latin typeface="Arial"/>
                <a:ea typeface="+mn-ea"/>
                <a:cs typeface="Arial"/>
              </a:rPr>
              <a:t> - Sharing of e-invoice between businesses is via the Peppol network or email, depending on corner 4 (buyer) readiness.</a:t>
            </a:r>
          </a:p>
        </p:txBody>
      </p:sp>
      <p:sp>
        <p:nvSpPr>
          <p:cNvPr id="20" name="Line">
            <a:extLst>
              <a:ext uri="{FF2B5EF4-FFF2-40B4-BE49-F238E27FC236}">
                <a16:creationId xmlns:a16="http://schemas.microsoft.com/office/drawing/2014/main" id="{69833757-B007-1B8F-4822-49F77DF3265F}"/>
              </a:ext>
            </a:extLst>
          </p:cNvPr>
          <p:cNvSpPr>
            <a:spLocks/>
          </p:cNvSpPr>
          <p:nvPr/>
        </p:nvSpPr>
        <p:spPr>
          <a:xfrm flipH="1">
            <a:off x="3997784" y="4490661"/>
            <a:ext cx="997970" cy="658355"/>
          </a:xfrm>
          <a:prstGeom prst="line">
            <a:avLst/>
          </a:prstGeom>
          <a:ln w="12700">
            <a:solidFill>
              <a:srgbClr val="DDDDDD"/>
            </a:solidFill>
            <a:miter/>
            <a:tailEnd type="triangle"/>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Shape">
            <a:extLst>
              <a:ext uri="{FF2B5EF4-FFF2-40B4-BE49-F238E27FC236}">
                <a16:creationId xmlns:a16="http://schemas.microsoft.com/office/drawing/2014/main" id="{0756D3C7-A3E6-60F3-10BF-EB8AAE8499F3}"/>
              </a:ext>
            </a:extLst>
          </p:cNvPr>
          <p:cNvSpPr>
            <a:spLocks/>
          </p:cNvSpPr>
          <p:nvPr/>
        </p:nvSpPr>
        <p:spPr>
          <a:xfrm>
            <a:off x="6093157" y="4220783"/>
            <a:ext cx="1248985" cy="54860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12700">
            <a:solidFill>
              <a:srgbClr val="DDDDDD"/>
            </a:solidFill>
            <a:miter/>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Line">
            <a:extLst>
              <a:ext uri="{FF2B5EF4-FFF2-40B4-BE49-F238E27FC236}">
                <a16:creationId xmlns:a16="http://schemas.microsoft.com/office/drawing/2014/main" id="{9822B3A4-7A63-35CE-A7E1-B8381429755B}"/>
              </a:ext>
            </a:extLst>
          </p:cNvPr>
          <p:cNvSpPr>
            <a:spLocks/>
          </p:cNvSpPr>
          <p:nvPr/>
        </p:nvSpPr>
        <p:spPr>
          <a:xfrm>
            <a:off x="4995305" y="4485824"/>
            <a:ext cx="1109181" cy="1"/>
          </a:xfrm>
          <a:prstGeom prst="line">
            <a:avLst/>
          </a:prstGeom>
          <a:ln w="12700">
            <a:solidFill>
              <a:srgbClr val="DDDDDD"/>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Yes">
            <a:extLst>
              <a:ext uri="{FF2B5EF4-FFF2-40B4-BE49-F238E27FC236}">
                <a16:creationId xmlns:a16="http://schemas.microsoft.com/office/drawing/2014/main" id="{10862396-3731-1AB0-BDBA-2C1E54F46755}"/>
              </a:ext>
            </a:extLst>
          </p:cNvPr>
          <p:cNvSpPr txBox="1">
            <a:spLocks/>
          </p:cNvSpPr>
          <p:nvPr/>
        </p:nvSpPr>
        <p:spPr>
          <a:xfrm>
            <a:off x="6339077" y="4704128"/>
            <a:ext cx="378572" cy="22025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spAutoFit/>
          </a:bodyPr>
          <a:lstStyle>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a:ea typeface="+mn-ea"/>
                <a:cs typeface="+mn-cs"/>
              </a:rPr>
              <a:t>Yes</a:t>
            </a:r>
          </a:p>
        </p:txBody>
      </p:sp>
      <p:sp>
        <p:nvSpPr>
          <p:cNvPr id="49" name="No">
            <a:extLst>
              <a:ext uri="{FF2B5EF4-FFF2-40B4-BE49-F238E27FC236}">
                <a16:creationId xmlns:a16="http://schemas.microsoft.com/office/drawing/2014/main" id="{ED041ED1-7AF5-2B08-B64E-C9BBCE0BA471}"/>
              </a:ext>
            </a:extLst>
          </p:cNvPr>
          <p:cNvSpPr txBox="1">
            <a:spLocks/>
          </p:cNvSpPr>
          <p:nvPr/>
        </p:nvSpPr>
        <p:spPr>
          <a:xfrm>
            <a:off x="5759711" y="4260731"/>
            <a:ext cx="324053" cy="22025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spAutoFit/>
          </a:bodyPr>
          <a:lstStyle>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a:ea typeface="+mn-ea"/>
                <a:cs typeface="+mn-cs"/>
              </a:rPr>
              <a:t>No</a:t>
            </a:r>
          </a:p>
        </p:txBody>
      </p:sp>
      <p:sp>
        <p:nvSpPr>
          <p:cNvPr id="54" name="eMail PDF or…">
            <a:extLst>
              <a:ext uri="{FF2B5EF4-FFF2-40B4-BE49-F238E27FC236}">
                <a16:creationId xmlns:a16="http://schemas.microsoft.com/office/drawing/2014/main" id="{591BC66B-8A59-D7EF-D2EB-7189C69304E6}"/>
              </a:ext>
            </a:extLst>
          </p:cNvPr>
          <p:cNvSpPr txBox="1">
            <a:spLocks/>
          </p:cNvSpPr>
          <p:nvPr/>
        </p:nvSpPr>
        <p:spPr>
          <a:xfrm>
            <a:off x="3726114" y="4370859"/>
            <a:ext cx="1285799" cy="40011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900"/>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Em</a:t>
            </a:r>
            <a:r>
              <a:rPr kumimoji="0" sz="1000" b="0" i="0" u="none" strike="noStrike" kern="1200" cap="none" spc="0" normalizeH="0" baseline="0" noProof="0">
                <a:ln>
                  <a:noFill/>
                </a:ln>
                <a:solidFill>
                  <a:prstClr val="black"/>
                </a:solidFill>
                <a:effectLst/>
                <a:uLnTx/>
                <a:uFillTx/>
                <a:latin typeface="Arial" panose="020B0604020202020204"/>
                <a:ea typeface="+mn-ea"/>
                <a:cs typeface="+mn-cs"/>
              </a:rPr>
              <a:t>ail PDF or</a:t>
            </a: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sz="1000" b="0" i="0" u="none" strike="noStrike" kern="1200" cap="none" spc="0" normalizeH="0" baseline="0" noProof="0">
                <a:ln>
                  <a:noFill/>
                </a:ln>
                <a:solidFill>
                  <a:prstClr val="black"/>
                </a:solidFill>
                <a:effectLst/>
                <a:uLnTx/>
                <a:uFillTx/>
                <a:latin typeface="Arial" panose="020B0604020202020204"/>
                <a:ea typeface="+mn-ea"/>
                <a:cs typeface="+mn-cs"/>
              </a:rPr>
              <a:t>other </a:t>
            </a:r>
            <a:endParaRPr kumimoji="0" lang="en-US" sz="1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900"/>
            </a:pPr>
            <a:r>
              <a:rPr kumimoji="0" sz="1000" b="0" i="0" u="none" strike="noStrike" kern="1200" cap="none" spc="0" normalizeH="0" baseline="0" noProof="0">
                <a:ln>
                  <a:noFill/>
                </a:ln>
                <a:solidFill>
                  <a:prstClr val="black"/>
                </a:solidFill>
                <a:effectLst/>
                <a:uLnTx/>
                <a:uFillTx/>
                <a:latin typeface="Arial" panose="020B0604020202020204"/>
                <a:ea typeface="+mn-ea"/>
                <a:cs typeface="+mn-cs"/>
              </a:rPr>
              <a:t>method</a:t>
            </a: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s</a:t>
            </a:r>
            <a:endParaRPr kumimoji="0"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Buyer…">
            <a:extLst>
              <a:ext uri="{FF2B5EF4-FFF2-40B4-BE49-F238E27FC236}">
                <a16:creationId xmlns:a16="http://schemas.microsoft.com/office/drawing/2014/main" id="{0B207183-C9F2-B623-D019-1C1C9237A772}"/>
              </a:ext>
            </a:extLst>
          </p:cNvPr>
          <p:cNvSpPr txBox="1">
            <a:spLocks/>
          </p:cNvSpPr>
          <p:nvPr/>
        </p:nvSpPr>
        <p:spPr>
          <a:xfrm>
            <a:off x="6207525" y="4267499"/>
            <a:ext cx="1051408" cy="38118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700"/>
            </a:pPr>
            <a:r>
              <a:rPr kumimoji="0" sz="900" b="0" i="0" u="none" strike="noStrike" kern="1200" cap="none" spc="0" normalizeH="0" baseline="0" noProof="0">
                <a:ln>
                  <a:noFill/>
                </a:ln>
                <a:solidFill>
                  <a:prstClr val="black"/>
                </a:solidFill>
                <a:effectLst/>
                <a:uLnTx/>
                <a:uFillTx/>
                <a:latin typeface="Arial" panose="020B0604020202020204"/>
                <a:ea typeface="+mn-ea"/>
                <a:cs typeface="+mn-cs"/>
              </a:rPr>
              <a:t>Buyer</a:t>
            </a:r>
          </a:p>
          <a:p>
            <a:pPr marL="0" marR="0" lvl="0" indent="0" algn="ctr" defTabSz="914400" rtl="0" eaLnBrk="1" fontAlgn="auto" latinLnBrk="0" hangingPunct="1">
              <a:lnSpc>
                <a:spcPct val="100000"/>
              </a:lnSpc>
              <a:spcBef>
                <a:spcPts val="0"/>
              </a:spcBef>
              <a:spcAft>
                <a:spcPts val="0"/>
              </a:spcAft>
              <a:buClrTx/>
              <a:buSzTx/>
              <a:buFontTx/>
              <a:buNone/>
              <a:tabLst/>
              <a:defRPr sz="700"/>
            </a:pPr>
            <a:r>
              <a:rPr kumimoji="0" sz="900" b="0" i="0" u="none" strike="noStrike" kern="1200" cap="none" spc="0" normalizeH="0" baseline="0" noProof="0">
                <a:ln>
                  <a:noFill/>
                </a:ln>
                <a:solidFill>
                  <a:prstClr val="black"/>
                </a:solidFill>
                <a:effectLst/>
                <a:uLnTx/>
                <a:uFillTx/>
                <a:latin typeface="Arial" panose="020B0604020202020204"/>
                <a:ea typeface="+mn-ea"/>
                <a:cs typeface="+mn-cs"/>
              </a:rPr>
              <a:t>With Peppol ID</a:t>
            </a:r>
          </a:p>
        </p:txBody>
      </p:sp>
      <p:pic>
        <p:nvPicPr>
          <p:cNvPr id="6" name="Picture 5" descr="A close-up of a puzzle&#10;&#10;Description automatically generated">
            <a:extLst>
              <a:ext uri="{FF2B5EF4-FFF2-40B4-BE49-F238E27FC236}">
                <a16:creationId xmlns:a16="http://schemas.microsoft.com/office/drawing/2014/main" id="{7CDD942C-685A-410E-FCEA-2E2C78FB789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5445" r="44547" b="24784"/>
          <a:stretch/>
        </p:blipFill>
        <p:spPr>
          <a:xfrm>
            <a:off x="194328" y="46654"/>
            <a:ext cx="1674666" cy="1408735"/>
          </a:xfrm>
          <a:prstGeom prst="rect">
            <a:avLst/>
          </a:prstGeom>
        </p:spPr>
      </p:pic>
    </p:spTree>
    <p:extLst>
      <p:ext uri="{BB962C8B-B14F-4D97-AF65-F5344CB8AC3E}">
        <p14:creationId xmlns:p14="http://schemas.microsoft.com/office/powerpoint/2010/main" val="81071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7" grpId="0" animBg="1"/>
      <p:bldP spid="25" grpId="0"/>
      <p:bldP spid="27" grpId="0"/>
      <p:bldP spid="29" grpId="0" animBg="1"/>
      <p:bldP spid="32" grpId="0" animBg="1"/>
      <p:bldP spid="37" grpId="0" animBg="1"/>
      <p:bldP spid="38" grpId="0"/>
      <p:bldP spid="39" grpId="0"/>
      <p:bldP spid="41" grpId="0"/>
      <p:bldP spid="43" grpId="0"/>
      <p:bldP spid="46" grpId="0" animBg="1"/>
      <p:bldP spid="20" grpId="0" animBg="1"/>
      <p:bldP spid="21" grpId="0" animBg="1"/>
      <p:bldP spid="47" grpId="0" animBg="1"/>
      <p:bldP spid="48" grpId="0" animBg="1"/>
      <p:bldP spid="49" grpId="0" animBg="1"/>
      <p:bldP spid="54"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13ACA-E014-1198-B826-7B20EE5B5C4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8817FE5E-FEF9-1CF7-3713-F9364C096540}"/>
              </a:ext>
            </a:extLst>
          </p:cNvPr>
          <p:cNvSpPr txBox="1"/>
          <p:nvPr/>
        </p:nvSpPr>
        <p:spPr>
          <a:xfrm>
            <a:off x="275160" y="2073395"/>
            <a:ext cx="5957495" cy="369236"/>
          </a:xfrm>
          <a:prstGeom prst="rect">
            <a:avLst/>
          </a:prstGeom>
          <a:solidFill>
            <a:srgbClr val="215F9A"/>
          </a:solidFill>
        </p:spPr>
        <p:txBody>
          <a:bodyPr wrap="square" rtlCol="0">
            <a:spAutoFit/>
          </a:bodyPr>
          <a:lstStyle/>
          <a:p>
            <a:pPr algn="ctr" defTabSz="914126">
              <a:defRPr/>
            </a:pPr>
            <a:r>
              <a:rPr lang="en-US" sz="1799" b="1" kern="0">
                <a:solidFill>
                  <a:prstClr val="white"/>
                </a:solidFill>
                <a:latin typeface="Aptos" panose="02110004020202020204"/>
              </a:rPr>
              <a:t>Benefits to Businesses</a:t>
            </a:r>
          </a:p>
        </p:txBody>
      </p:sp>
      <p:sp>
        <p:nvSpPr>
          <p:cNvPr id="18" name="TextBox 17">
            <a:extLst>
              <a:ext uri="{FF2B5EF4-FFF2-40B4-BE49-F238E27FC236}">
                <a16:creationId xmlns:a16="http://schemas.microsoft.com/office/drawing/2014/main" id="{06F26C94-83E8-0BF6-4A98-8D2A4FCB2AAC}"/>
              </a:ext>
            </a:extLst>
          </p:cNvPr>
          <p:cNvSpPr txBox="1"/>
          <p:nvPr/>
        </p:nvSpPr>
        <p:spPr>
          <a:xfrm>
            <a:off x="6356188" y="2071467"/>
            <a:ext cx="5645702" cy="369236"/>
          </a:xfrm>
          <a:prstGeom prst="rect">
            <a:avLst/>
          </a:prstGeom>
          <a:solidFill>
            <a:srgbClr val="4EA72E">
              <a:lumMod val="75000"/>
            </a:srgbClr>
          </a:solidFill>
        </p:spPr>
        <p:txBody>
          <a:bodyPr wrap="square" rtlCol="0">
            <a:spAutoFit/>
          </a:bodyPr>
          <a:lstStyle/>
          <a:p>
            <a:pPr algn="ctr" defTabSz="914126">
              <a:defRPr/>
            </a:pPr>
            <a:r>
              <a:rPr lang="en-US" sz="1799" b="1" kern="0">
                <a:solidFill>
                  <a:prstClr val="white"/>
                </a:solidFill>
                <a:latin typeface="Aptos" panose="02110004020202020204"/>
              </a:rPr>
              <a:t>Economic and Societal Impact to Country</a:t>
            </a:r>
          </a:p>
        </p:txBody>
      </p:sp>
      <p:pic>
        <p:nvPicPr>
          <p:cNvPr id="19" name="Picture 18" descr="Business Vectors &amp; Illustrations for Free Download | Freepik">
            <a:extLst>
              <a:ext uri="{FF2B5EF4-FFF2-40B4-BE49-F238E27FC236}">
                <a16:creationId xmlns:a16="http://schemas.microsoft.com/office/drawing/2014/main" id="{9D46C9D6-5457-CF5A-A41F-224325DEEAB4}"/>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4861"/>
          <a:stretch/>
        </p:blipFill>
        <p:spPr bwMode="auto">
          <a:xfrm>
            <a:off x="2600445" y="1081327"/>
            <a:ext cx="1317981" cy="92281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79B1269-04CC-A892-6221-32322D09F0DA}"/>
              </a:ext>
            </a:extLst>
          </p:cNvPr>
          <p:cNvSpPr txBox="1"/>
          <p:nvPr/>
        </p:nvSpPr>
        <p:spPr>
          <a:xfrm>
            <a:off x="275160" y="2474685"/>
            <a:ext cx="5957495" cy="4185761"/>
          </a:xfrm>
          <a:prstGeom prst="rect">
            <a:avLst/>
          </a:prstGeom>
          <a:solidFill>
            <a:srgbClr val="0E2841">
              <a:lumMod val="10000"/>
              <a:lumOff val="90000"/>
            </a:srgbClr>
          </a:solidFill>
        </p:spPr>
        <p:txBody>
          <a:bodyPr wrap="square" rtlCol="0">
            <a:spAutoFit/>
          </a:bodyPr>
          <a:lstStyle/>
          <a:p>
            <a:pPr marL="342797" indent="-342797" defTabSz="914126">
              <a:buFont typeface="+mj-lt"/>
              <a:buAutoNum type="arabicPeriod"/>
              <a:defRPr/>
            </a:pPr>
            <a:r>
              <a:rPr lang="en-US" sz="1400" b="1" kern="0" dirty="0">
                <a:solidFill>
                  <a:prstClr val="black"/>
                </a:solidFill>
                <a:cs typeface="Arial" panose="020B0604020202020204" pitchFamily="34" charset="0"/>
              </a:rPr>
              <a:t>INCREASED BUSINESS EFFICIENCY</a:t>
            </a:r>
          </a:p>
          <a:p>
            <a:pPr marL="799860" lvl="1" indent="-342797" defTabSz="914126">
              <a:buFont typeface="Arial" panose="020B0604020202020204" pitchFamily="34" charset="0"/>
              <a:buChar char="•"/>
              <a:defRPr/>
            </a:pPr>
            <a:r>
              <a:rPr lang="en-US" sz="1400" kern="0" dirty="0">
                <a:solidFill>
                  <a:prstClr val="black"/>
                </a:solidFill>
                <a:cs typeface="Arial" panose="020B0604020202020204" pitchFamily="34" charset="0"/>
              </a:rPr>
              <a:t>Faster processing time - </a:t>
            </a:r>
            <a:r>
              <a:rPr lang="en-US" sz="1400" b="1" dirty="0"/>
              <a:t>90% reduction in time </a:t>
            </a:r>
            <a:r>
              <a:rPr lang="en-US" sz="1400" dirty="0"/>
              <a:t>for AR/AP</a:t>
            </a:r>
          </a:p>
          <a:p>
            <a:pPr marL="457063" lvl="1" defTabSz="914126">
              <a:defRPr/>
            </a:pPr>
            <a:endParaRPr lang="en-US" sz="1400" b="1" kern="0" dirty="0">
              <a:solidFill>
                <a:prstClr val="black"/>
              </a:solidFill>
              <a:cs typeface="Arial" panose="020B0604020202020204" pitchFamily="34" charset="0"/>
            </a:endParaRPr>
          </a:p>
          <a:p>
            <a:pPr marL="342797" indent="-342797" defTabSz="914126">
              <a:buFont typeface="+mj-lt"/>
              <a:buAutoNum type="arabicPeriod"/>
              <a:defRPr/>
            </a:pPr>
            <a:r>
              <a:rPr lang="en-US" sz="1400" b="1" kern="0" dirty="0">
                <a:solidFill>
                  <a:prstClr val="black"/>
                </a:solidFill>
                <a:cs typeface="Arial" panose="020B0604020202020204" pitchFamily="34" charset="0"/>
              </a:rPr>
              <a:t>REDUCE OPERATIONAL COST</a:t>
            </a:r>
          </a:p>
          <a:p>
            <a:pPr marL="799860" lvl="1" indent="-342797" defTabSz="914126">
              <a:buFont typeface="Arial" panose="020B0604020202020204" pitchFamily="34" charset="0"/>
              <a:buChar char="•"/>
              <a:defRPr/>
            </a:pPr>
            <a:r>
              <a:rPr lang="en-US" sz="1400" kern="0" dirty="0">
                <a:solidFill>
                  <a:prstClr val="black"/>
                </a:solidFill>
                <a:cs typeface="Arial" panose="020B0604020202020204" pitchFamily="34" charset="0"/>
              </a:rPr>
              <a:t>Lower manpower requirement</a:t>
            </a:r>
          </a:p>
          <a:p>
            <a:pPr marL="799860" lvl="1" indent="-342797" defTabSz="914126">
              <a:buFont typeface="Arial" panose="020B0604020202020204" pitchFamily="34" charset="0"/>
              <a:buChar char="•"/>
              <a:defRPr/>
            </a:pPr>
            <a:r>
              <a:rPr lang="en-US" sz="1400" kern="0" dirty="0">
                <a:solidFill>
                  <a:prstClr val="black"/>
                </a:solidFill>
                <a:cs typeface="Arial" panose="020B0604020202020204" pitchFamily="34" charset="0"/>
              </a:rPr>
              <a:t>Reduces cost on paper, printing, postage, storage &gt; </a:t>
            </a:r>
            <a:r>
              <a:rPr lang="en-US" sz="1400" b="1" dirty="0"/>
              <a:t>60% reduction of processing cost </a:t>
            </a:r>
          </a:p>
          <a:p>
            <a:pPr marL="799860" lvl="1" indent="-342797" defTabSz="914126">
              <a:buFont typeface="Arial" panose="020B0604020202020204" pitchFamily="34" charset="0"/>
              <a:buChar char="•"/>
              <a:defRPr/>
            </a:pPr>
            <a:endParaRPr lang="en-US" sz="1400" b="1" dirty="0"/>
          </a:p>
          <a:p>
            <a:pPr marL="342763" indent="-342900" defTabSz="914126">
              <a:buFont typeface="+mj-lt"/>
              <a:buAutoNum type="arabicPeriod"/>
              <a:defRPr/>
            </a:pPr>
            <a:r>
              <a:rPr lang="en-US" sz="1400" b="1" kern="0" dirty="0">
                <a:solidFill>
                  <a:prstClr val="black"/>
                </a:solidFill>
                <a:cs typeface="Arial" panose="020B0604020202020204" pitchFamily="34" charset="0"/>
              </a:rPr>
              <a:t>ENHANCE SECURITY </a:t>
            </a:r>
          </a:p>
          <a:p>
            <a:pPr marL="799860" lvl="1" indent="-342797" defTabSz="914126">
              <a:buFont typeface="Arial" panose="020B0604020202020204" pitchFamily="34" charset="0"/>
              <a:buChar char="•"/>
              <a:defRPr/>
            </a:pPr>
            <a:r>
              <a:rPr lang="en-US" sz="1400" kern="0" dirty="0">
                <a:solidFill>
                  <a:prstClr val="black"/>
                </a:solidFill>
                <a:cs typeface="Arial" panose="020B0604020202020204" pitchFamily="34" charset="0"/>
              </a:rPr>
              <a:t>Reduce the risk of fraudulent bills</a:t>
            </a:r>
            <a:endParaRPr lang="en-US" sz="1400" b="1" kern="0" dirty="0">
              <a:solidFill>
                <a:prstClr val="black"/>
              </a:solidFill>
              <a:cs typeface="Arial" panose="020B0604020202020204" pitchFamily="34" charset="0"/>
            </a:endParaRPr>
          </a:p>
          <a:p>
            <a:pPr marL="342797" indent="-342797" defTabSz="914126">
              <a:buFont typeface="+mj-lt"/>
              <a:buAutoNum type="arabicPeriod"/>
              <a:defRPr/>
            </a:pPr>
            <a:endParaRPr lang="en-US" sz="1400" b="1" kern="0" dirty="0">
              <a:solidFill>
                <a:prstClr val="black"/>
              </a:solidFill>
              <a:cs typeface="Arial" panose="020B0604020202020204" pitchFamily="34" charset="0"/>
            </a:endParaRPr>
          </a:p>
          <a:p>
            <a:pPr marL="342797" indent="-342797" defTabSz="914126">
              <a:buFont typeface="+mj-lt"/>
              <a:buAutoNum type="arabicPeriod"/>
              <a:defRPr/>
            </a:pPr>
            <a:r>
              <a:rPr lang="en-US" sz="1400" b="1" kern="0" dirty="0">
                <a:solidFill>
                  <a:prstClr val="black"/>
                </a:solidFill>
                <a:cs typeface="Arial" panose="020B0604020202020204" pitchFamily="34" charset="0"/>
              </a:rPr>
              <a:t>EASE CROSS BORDER TRANSACTIONS</a:t>
            </a:r>
          </a:p>
          <a:p>
            <a:pPr marL="799860" lvl="1" indent="-342797" defTabSz="914126">
              <a:buFont typeface="Arial" panose="020B0604020202020204" pitchFamily="34" charset="0"/>
              <a:buChar char="•"/>
              <a:defRPr/>
            </a:pPr>
            <a:r>
              <a:rPr lang="en-US" sz="1400" kern="0" dirty="0">
                <a:solidFill>
                  <a:prstClr val="black"/>
                </a:solidFill>
                <a:cs typeface="Arial" panose="020B0604020202020204" pitchFamily="34" charset="0"/>
              </a:rPr>
              <a:t>Improve cross border data exchange on business transactions</a:t>
            </a:r>
          </a:p>
          <a:p>
            <a:pPr marL="342797" indent="-342797" defTabSz="914126">
              <a:buFont typeface="+mj-lt"/>
              <a:buAutoNum type="arabicPeriod"/>
              <a:defRPr/>
            </a:pPr>
            <a:endParaRPr lang="en-US" sz="1400" b="1" kern="0" dirty="0">
              <a:solidFill>
                <a:prstClr val="black"/>
              </a:solidFill>
              <a:cs typeface="Arial" panose="020B0604020202020204" pitchFamily="34" charset="0"/>
            </a:endParaRPr>
          </a:p>
          <a:p>
            <a:pPr marL="342797" indent="-342797" defTabSz="914126">
              <a:buFont typeface="+mj-lt"/>
              <a:buAutoNum type="arabicPeriod"/>
              <a:defRPr/>
            </a:pPr>
            <a:r>
              <a:rPr lang="en-US" sz="1400" b="1" kern="0" dirty="0">
                <a:solidFill>
                  <a:prstClr val="black"/>
                </a:solidFill>
                <a:cs typeface="Arial" panose="020B0604020202020204" pitchFamily="34" charset="0"/>
              </a:rPr>
              <a:t>‘GREENER’ FOR BUSINESS (ESG)</a:t>
            </a:r>
          </a:p>
          <a:p>
            <a:pPr marL="799860" lvl="1" indent="-342797" defTabSz="914126">
              <a:buFont typeface="Arial" panose="020B0604020202020204" pitchFamily="34" charset="0"/>
              <a:buChar char="•"/>
              <a:defRPr/>
            </a:pPr>
            <a:r>
              <a:rPr lang="en-US" sz="1400" kern="0" dirty="0">
                <a:solidFill>
                  <a:prstClr val="black"/>
                </a:solidFill>
                <a:cs typeface="Arial" panose="020B0604020202020204" pitchFamily="34" charset="0"/>
              </a:rPr>
              <a:t>Reducing paper-based invoicing reduces carbon footprint</a:t>
            </a:r>
            <a:endParaRPr lang="en-US" sz="1799" kern="0" dirty="0">
              <a:solidFill>
                <a:prstClr val="black"/>
              </a:solidFill>
            </a:endParaRPr>
          </a:p>
          <a:p>
            <a:pPr marL="342797" indent="-342797" defTabSz="914126">
              <a:buFont typeface="+mj-lt"/>
              <a:buAutoNum type="arabicPeriod"/>
              <a:defRPr/>
            </a:pPr>
            <a:endParaRPr lang="en-US" sz="1400" b="1" kern="0" dirty="0">
              <a:solidFill>
                <a:prstClr val="black"/>
              </a:solidFill>
              <a:cs typeface="Arial" panose="020B0604020202020204" pitchFamily="34" charset="0"/>
            </a:endParaRPr>
          </a:p>
          <a:p>
            <a:pPr marL="342797" indent="-342797" defTabSz="914126">
              <a:buFont typeface="+mj-lt"/>
              <a:buAutoNum type="arabicPeriod"/>
              <a:defRPr/>
            </a:pPr>
            <a:r>
              <a:rPr lang="en-US" sz="1400" b="1" kern="0" dirty="0">
                <a:solidFill>
                  <a:prstClr val="black"/>
                </a:solidFill>
                <a:cs typeface="Arial" panose="020B0604020202020204" pitchFamily="34" charset="0"/>
              </a:rPr>
              <a:t>SUPPORT TAX COMPLIANCE </a:t>
            </a:r>
          </a:p>
          <a:p>
            <a:pPr marL="799860" lvl="1" indent="-342797" defTabSz="914126">
              <a:buFont typeface="Arial" panose="020B0604020202020204" pitchFamily="34" charset="0"/>
              <a:buChar char="•"/>
              <a:defRPr/>
            </a:pPr>
            <a:r>
              <a:rPr lang="en-US" sz="1400" kern="0" dirty="0">
                <a:solidFill>
                  <a:prstClr val="black"/>
                </a:solidFill>
                <a:cs typeface="Arial" panose="020B0604020202020204" pitchFamily="34" charset="0"/>
              </a:rPr>
              <a:t>Easier for businesses to submit e-invoice to LHDNM</a:t>
            </a:r>
            <a:endParaRPr lang="en-US" sz="1400" b="1" kern="0" dirty="0">
              <a:solidFill>
                <a:prstClr val="black"/>
              </a:solidFill>
              <a:cs typeface="Arial" panose="020B0604020202020204" pitchFamily="34" charset="0"/>
            </a:endParaRPr>
          </a:p>
        </p:txBody>
      </p:sp>
      <p:pic>
        <p:nvPicPr>
          <p:cNvPr id="21" name="Picture 20" descr="A diagram of a diagram&#10;&#10;AI-generated content may be incorrect.">
            <a:extLst>
              <a:ext uri="{FF2B5EF4-FFF2-40B4-BE49-F238E27FC236}">
                <a16:creationId xmlns:a16="http://schemas.microsoft.com/office/drawing/2014/main" id="{E798F87F-AE6B-26F5-8397-2531475367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4151" y="798889"/>
            <a:ext cx="1266857" cy="1207015"/>
          </a:xfrm>
          <a:prstGeom prst="rect">
            <a:avLst/>
          </a:prstGeom>
        </p:spPr>
      </p:pic>
      <p:sp>
        <p:nvSpPr>
          <p:cNvPr id="22" name="TextBox 21">
            <a:extLst>
              <a:ext uri="{FF2B5EF4-FFF2-40B4-BE49-F238E27FC236}">
                <a16:creationId xmlns:a16="http://schemas.microsoft.com/office/drawing/2014/main" id="{73075CAC-3826-E61C-7A49-FEB732A6E99C}"/>
              </a:ext>
            </a:extLst>
          </p:cNvPr>
          <p:cNvSpPr txBox="1"/>
          <p:nvPr/>
        </p:nvSpPr>
        <p:spPr>
          <a:xfrm>
            <a:off x="6356189" y="2472757"/>
            <a:ext cx="5645702" cy="4184671"/>
          </a:xfrm>
          <a:prstGeom prst="rect">
            <a:avLst/>
          </a:prstGeom>
          <a:solidFill>
            <a:srgbClr val="4EA72E">
              <a:lumMod val="20000"/>
              <a:lumOff val="80000"/>
            </a:srgbClr>
          </a:solidFill>
        </p:spPr>
        <p:txBody>
          <a:bodyPr wrap="square" rtlCol="0">
            <a:spAutoFit/>
          </a:bodyPr>
          <a:lstStyle/>
          <a:p>
            <a:pPr marL="342797" indent="-342797" defTabSz="914126">
              <a:buFont typeface="+mj-lt"/>
              <a:buAutoNum type="arabicPeriod"/>
              <a:defRPr/>
            </a:pPr>
            <a:r>
              <a:rPr lang="en-US" sz="1400" b="1" kern="0">
                <a:solidFill>
                  <a:prstClr val="black"/>
                </a:solidFill>
                <a:latin typeface="Arial" panose="020B0604020202020204"/>
                <a:cs typeface="Arial" panose="020B0604020202020204" pitchFamily="34" charset="0"/>
              </a:rPr>
              <a:t>DIGITAL TRANSFORMATION</a:t>
            </a:r>
          </a:p>
          <a:p>
            <a:pPr marL="799860" lvl="1" indent="-342797" defTabSz="914126">
              <a:buFont typeface="Arial" panose="020B0604020202020204" pitchFamily="34" charset="0"/>
              <a:buChar char="•"/>
              <a:defRPr/>
            </a:pPr>
            <a:r>
              <a:rPr lang="en-MY" sz="1400" kern="0">
                <a:solidFill>
                  <a:srgbClr val="0E2841"/>
                </a:solidFill>
                <a:latin typeface="Arial" panose="020B0604020202020204"/>
                <a:cs typeface="Arial" panose="020B0604020202020204" pitchFamily="34" charset="0"/>
              </a:rPr>
              <a:t>Improved Malaysia businesses’ competitiveness</a:t>
            </a:r>
          </a:p>
          <a:p>
            <a:pPr marL="799860" lvl="1" indent="-342797" defTabSz="914126">
              <a:buFont typeface="Arial" panose="020B0604020202020204" pitchFamily="34" charset="0"/>
              <a:buChar char="•"/>
              <a:defRPr/>
            </a:pPr>
            <a:r>
              <a:rPr lang="en-MY" sz="1400" kern="0">
                <a:solidFill>
                  <a:prstClr val="black"/>
                </a:solidFill>
              </a:rPr>
              <a:t>Enables businesses in Malaysia to participate in a globally interconnected digital economy, especially for cross-border trade.</a:t>
            </a:r>
            <a:endParaRPr lang="en-MY" sz="1400" kern="0">
              <a:solidFill>
                <a:srgbClr val="0E2841"/>
              </a:solidFill>
              <a:cs typeface="Arial" panose="020B0604020202020204" pitchFamily="34" charset="0"/>
            </a:endParaRPr>
          </a:p>
          <a:p>
            <a:pPr defTabSz="914126">
              <a:defRPr/>
            </a:pPr>
            <a:endParaRPr lang="en-US" sz="1400" b="1" kern="0">
              <a:solidFill>
                <a:prstClr val="black"/>
              </a:solidFill>
              <a:latin typeface="Arial" panose="020B0604020202020204"/>
              <a:cs typeface="Arial" panose="020B0604020202020204" pitchFamily="34" charset="0"/>
            </a:endParaRPr>
          </a:p>
          <a:p>
            <a:pPr marL="342797" indent="-342797" defTabSz="914126">
              <a:buFont typeface="+mj-lt"/>
              <a:buAutoNum type="arabicPeriod" startAt="2"/>
              <a:defRPr/>
            </a:pPr>
            <a:r>
              <a:rPr lang="en-US" sz="1400" b="1" kern="0">
                <a:solidFill>
                  <a:prstClr val="black"/>
                </a:solidFill>
                <a:latin typeface="Arial" panose="020B0604020202020204"/>
                <a:cs typeface="Arial" panose="020B0604020202020204" pitchFamily="34" charset="0"/>
              </a:rPr>
              <a:t>FREE TRADE AGREEMENT (FTAs)</a:t>
            </a:r>
          </a:p>
          <a:p>
            <a:pPr marL="799860" lvl="1" indent="-342797" defTabSz="914126">
              <a:buFont typeface="Arial" panose="020B0604020202020204" pitchFamily="34" charset="0"/>
              <a:buChar char="•"/>
              <a:defRPr/>
            </a:pPr>
            <a:r>
              <a:rPr lang="en-US" sz="1400" kern="0">
                <a:solidFill>
                  <a:prstClr val="black"/>
                </a:solidFill>
                <a:latin typeface="Arial" panose="020B0604020202020204"/>
                <a:cs typeface="Arial" panose="020B0604020202020204" pitchFamily="34" charset="0"/>
              </a:rPr>
              <a:t>Fulfill Malaysia’s commitment in various FTAs where interoperable e-invoicing is one of the committed obligations.</a:t>
            </a:r>
          </a:p>
          <a:p>
            <a:pPr marL="342797" indent="-342797" defTabSz="914126">
              <a:buFont typeface="+mj-lt"/>
              <a:buAutoNum type="arabicPeriod" startAt="2"/>
              <a:defRPr/>
            </a:pPr>
            <a:endParaRPr lang="en-US" sz="1400" b="1" kern="0">
              <a:solidFill>
                <a:prstClr val="black"/>
              </a:solidFill>
              <a:latin typeface="Arial" panose="020B0604020202020204"/>
              <a:cs typeface="Arial" panose="020B0604020202020204" pitchFamily="34" charset="0"/>
            </a:endParaRPr>
          </a:p>
          <a:p>
            <a:pPr marL="342797" indent="-342797" defTabSz="914126">
              <a:buFont typeface="+mj-lt"/>
              <a:buAutoNum type="arabicPeriod" startAt="2"/>
              <a:defRPr/>
            </a:pPr>
            <a:r>
              <a:rPr lang="en-MY" sz="1400" b="1" kern="0">
                <a:solidFill>
                  <a:srgbClr val="0E2841"/>
                </a:solidFill>
                <a:latin typeface="Arial" panose="020B0604020202020204"/>
                <a:cs typeface="Arial" panose="020B0604020202020204" pitchFamily="34" charset="0"/>
              </a:rPr>
              <a:t>FOUNDATION FOR DIGITAL AND CROSS-BORDER TRADE</a:t>
            </a:r>
          </a:p>
          <a:p>
            <a:pPr marL="799860" lvl="1" indent="-342797" defTabSz="914126">
              <a:buFont typeface="Arial" panose="020B0604020202020204" pitchFamily="34" charset="0"/>
              <a:buChar char="•"/>
              <a:defRPr/>
            </a:pPr>
            <a:r>
              <a:rPr lang="en-US" sz="1400" kern="0">
                <a:solidFill>
                  <a:prstClr val="black"/>
                </a:solidFill>
                <a:latin typeface="Arial" panose="020B0604020202020204"/>
                <a:cs typeface="Arial" panose="020B0604020202020204" pitchFamily="34" charset="0"/>
              </a:rPr>
              <a:t>Provides foundation for digital and cross-border trade</a:t>
            </a:r>
          </a:p>
          <a:p>
            <a:pPr marL="799860" lvl="1" indent="-342797" defTabSz="914126">
              <a:buFont typeface="Arial" panose="020B0604020202020204" pitchFamily="34" charset="0"/>
              <a:buChar char="•"/>
              <a:defRPr/>
            </a:pPr>
            <a:r>
              <a:rPr lang="en-US" sz="1400" kern="0">
                <a:solidFill>
                  <a:prstClr val="black"/>
                </a:solidFill>
                <a:latin typeface="Arial" panose="020B0604020202020204"/>
                <a:cs typeface="Arial" panose="020B0604020202020204" pitchFamily="34" charset="0"/>
              </a:rPr>
              <a:t>Enables seamless digital transactions, not just within the country but globally. </a:t>
            </a:r>
          </a:p>
          <a:p>
            <a:pPr marL="342797" indent="-342797" defTabSz="914126">
              <a:buFont typeface="+mj-lt"/>
              <a:buAutoNum type="arabicPeriod" startAt="2"/>
              <a:defRPr/>
            </a:pPr>
            <a:endParaRPr lang="en-MY" sz="1400" b="1" kern="0">
              <a:solidFill>
                <a:srgbClr val="0E2841"/>
              </a:solidFill>
              <a:latin typeface="Arial" panose="020B0604020202020204"/>
              <a:cs typeface="Arial" panose="020B0604020202020204" pitchFamily="34" charset="0"/>
            </a:endParaRPr>
          </a:p>
          <a:p>
            <a:pPr marL="342797" indent="-342797" defTabSz="914126">
              <a:buFont typeface="+mj-lt"/>
              <a:buAutoNum type="arabicPeriod" startAt="2"/>
              <a:defRPr/>
            </a:pPr>
            <a:r>
              <a:rPr lang="en-MY" sz="1400" b="1" kern="0">
                <a:solidFill>
                  <a:srgbClr val="0E2841"/>
                </a:solidFill>
                <a:latin typeface="Arial" panose="020B0604020202020204"/>
                <a:cs typeface="Arial" panose="020B0604020202020204" pitchFamily="34" charset="0"/>
              </a:rPr>
              <a:t>SUSTAINABILITY</a:t>
            </a:r>
            <a:endParaRPr lang="en-US" sz="1400" b="1" kern="0">
              <a:solidFill>
                <a:prstClr val="black"/>
              </a:solidFill>
              <a:latin typeface="Arial" panose="020B0604020202020204"/>
              <a:cs typeface="Arial" panose="020B0604020202020204" pitchFamily="34" charset="0"/>
            </a:endParaRPr>
          </a:p>
          <a:p>
            <a:pPr marL="799860" lvl="1" indent="-342797" defTabSz="914126">
              <a:buFont typeface="Arial" panose="020B0604020202020204" pitchFamily="34" charset="0"/>
              <a:buChar char="•"/>
              <a:defRPr/>
            </a:pPr>
            <a:r>
              <a:rPr lang="en-US" sz="1400" kern="0">
                <a:solidFill>
                  <a:prstClr val="black"/>
                </a:solidFill>
                <a:latin typeface="Arial" panose="020B0604020202020204"/>
                <a:cs typeface="Arial" panose="020B0604020202020204" pitchFamily="34" charset="0"/>
              </a:rPr>
              <a:t>Environmental benefits – Reduce national carbon footprint</a:t>
            </a:r>
            <a:endParaRPr lang="en-US" sz="1400" b="1" kern="0">
              <a:solidFill>
                <a:prstClr val="black"/>
              </a:solidFill>
              <a:latin typeface="Arial" panose="020B0604020202020204"/>
              <a:cs typeface="Arial" panose="020B0604020202020204" pitchFamily="34" charset="0"/>
            </a:endParaRPr>
          </a:p>
          <a:p>
            <a:pPr marL="342797" indent="-342797" defTabSz="914126">
              <a:buFont typeface="+mj-lt"/>
              <a:buAutoNum type="arabicPeriod" startAt="2"/>
              <a:defRPr/>
            </a:pPr>
            <a:endParaRPr lang="en-US" sz="1400" b="1" kern="0">
              <a:solidFill>
                <a:prstClr val="black"/>
              </a:solidFill>
              <a:latin typeface="Arial" panose="020B0604020202020204"/>
              <a:cs typeface="Arial" panose="020B0604020202020204" pitchFamily="34" charset="0"/>
            </a:endParaRPr>
          </a:p>
        </p:txBody>
      </p:sp>
      <p:sp>
        <p:nvSpPr>
          <p:cNvPr id="23" name="Title 1">
            <a:extLst>
              <a:ext uri="{FF2B5EF4-FFF2-40B4-BE49-F238E27FC236}">
                <a16:creationId xmlns:a16="http://schemas.microsoft.com/office/drawing/2014/main" id="{3F5C2880-7772-3D8D-1B9A-D4E0F3F048BF}"/>
              </a:ext>
            </a:extLst>
          </p:cNvPr>
          <p:cNvSpPr txBox="1">
            <a:spLocks/>
          </p:cNvSpPr>
          <p:nvPr/>
        </p:nvSpPr>
        <p:spPr>
          <a:xfrm>
            <a:off x="1937750" y="230507"/>
            <a:ext cx="8738646" cy="712266"/>
          </a:xfrm>
          <a:prstGeom prst="rect">
            <a:avLst/>
          </a:prstGeom>
        </p:spPr>
        <p:txBody>
          <a:bodyPr vert="horz" lIns="91416" tIns="45708" rIns="91416" bIns="45708"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26">
              <a:defRPr/>
            </a:pPr>
            <a:r>
              <a:rPr lang="en-MY" sz="2800" b="1">
                <a:solidFill>
                  <a:srgbClr val="C00000"/>
                </a:solidFill>
                <a:latin typeface="Arial" panose="020B0604020202020204"/>
                <a:cs typeface="Arial" panose="020B0604020202020204" pitchFamily="34" charset="0"/>
              </a:rPr>
              <a:t>Benefits of E-invoicing for Business Digitalisation</a:t>
            </a:r>
          </a:p>
          <a:p>
            <a:pPr defTabSz="914126">
              <a:defRPr/>
            </a:pPr>
            <a:r>
              <a:rPr lang="en-US" sz="1800" b="1">
                <a:latin typeface="Arial" panose="020B0604020202020204"/>
                <a:cs typeface="Arial" panose="020B0604020202020204" pitchFamily="34" charset="0"/>
              </a:rPr>
              <a:t>Automating E-Invoice Distribution (B2B) and Tax Reporting</a:t>
            </a:r>
          </a:p>
          <a:p>
            <a:pPr defTabSz="914126">
              <a:defRPr/>
            </a:pPr>
            <a:endParaRPr lang="en-MY" sz="2800" b="1">
              <a:solidFill>
                <a:srgbClr val="C00000"/>
              </a:solidFill>
              <a:latin typeface="Arial" panose="020B0604020202020204"/>
              <a:cs typeface="Arial" panose="020B0604020202020204" pitchFamily="34" charset="0"/>
            </a:endParaRPr>
          </a:p>
        </p:txBody>
      </p:sp>
      <p:sp>
        <p:nvSpPr>
          <p:cNvPr id="2" name="Slide Number Placeholder 3">
            <a:extLst>
              <a:ext uri="{FF2B5EF4-FFF2-40B4-BE49-F238E27FC236}">
                <a16:creationId xmlns:a16="http://schemas.microsoft.com/office/drawing/2014/main" id="{EAE9D1E5-0651-DB77-D831-8E55FB19F21F}"/>
              </a:ext>
            </a:extLst>
          </p:cNvPr>
          <p:cNvSpPr txBox="1">
            <a:spLocks/>
          </p:cNvSpPr>
          <p:nvPr/>
        </p:nvSpPr>
        <p:spPr>
          <a:xfrm>
            <a:off x="10770854" y="876344"/>
            <a:ext cx="1341905" cy="3650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AF3AB783-08A3-C047-8A9E-D72AFDBF4A9F}" type="slidenum">
              <a:rPr lang="en-US" sz="1200">
                <a:solidFill>
                  <a:srgbClr val="E7E6E6">
                    <a:lumMod val="75000"/>
                  </a:srgbClr>
                </a:solidFill>
                <a:latin typeface="Arial" panose="020B0604020202020204"/>
              </a:rPr>
              <a:pPr algn="r">
                <a:defRPr/>
              </a:pPr>
              <a:t>7</a:t>
            </a:fld>
            <a:endParaRPr lang="en-US" sz="1200">
              <a:solidFill>
                <a:srgbClr val="E7E6E6">
                  <a:lumMod val="75000"/>
                </a:srgbClr>
              </a:solidFill>
              <a:latin typeface="Arial" panose="020B0604020202020204"/>
            </a:endParaRPr>
          </a:p>
        </p:txBody>
      </p:sp>
      <p:pic>
        <p:nvPicPr>
          <p:cNvPr id="3" name="Picture 2" descr="A close-up of a puzzle&#10;&#10;Description automatically generated">
            <a:extLst>
              <a:ext uri="{FF2B5EF4-FFF2-40B4-BE49-F238E27FC236}">
                <a16:creationId xmlns:a16="http://schemas.microsoft.com/office/drawing/2014/main" id="{B1E3F2BB-88C3-C468-4639-D63323904D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5445" r="44547" b="24784"/>
          <a:stretch/>
        </p:blipFill>
        <p:spPr>
          <a:xfrm>
            <a:off x="194328" y="46654"/>
            <a:ext cx="1674666" cy="1408735"/>
          </a:xfrm>
          <a:prstGeom prst="rect">
            <a:avLst/>
          </a:prstGeom>
        </p:spPr>
      </p:pic>
      <p:sp>
        <p:nvSpPr>
          <p:cNvPr id="4" name="Slide Number Placeholder 1">
            <a:extLst>
              <a:ext uri="{FF2B5EF4-FFF2-40B4-BE49-F238E27FC236}">
                <a16:creationId xmlns:a16="http://schemas.microsoft.com/office/drawing/2014/main" id="{56E5C53E-02D6-2AA8-504F-306153B0C977}"/>
              </a:ext>
            </a:extLst>
          </p:cNvPr>
          <p:cNvSpPr txBox="1">
            <a:spLocks/>
          </p:cNvSpPr>
          <p:nvPr/>
        </p:nvSpPr>
        <p:spPr>
          <a:xfrm>
            <a:off x="11731637" y="942773"/>
            <a:ext cx="475580" cy="375361"/>
          </a:xfrm>
          <a:prstGeom prst="rect">
            <a:avLst/>
          </a:prstGeom>
          <a:solidFill>
            <a:schemeClr val="accent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84E280E-58B4-8D43-92A7-DFE86A87BCC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3485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7EADB-E124-0EB7-1D54-0F582FD7F194}"/>
            </a:ext>
          </a:extLst>
        </p:cNvPr>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136D61C-5CDA-81D4-7E33-B6E73AAAED23}"/>
              </a:ext>
            </a:extLst>
          </p:cNvPr>
          <p:cNvSpPr/>
          <p:nvPr/>
        </p:nvSpPr>
        <p:spPr>
          <a:xfrm>
            <a:off x="788267" y="1974546"/>
            <a:ext cx="10463515" cy="3378597"/>
          </a:xfrm>
          <a:prstGeom prst="roundRect">
            <a:avLst/>
          </a:prstGeom>
          <a:solidFill>
            <a:srgbClr val="F0FE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04EDA77-B668-4764-A967-F11D40B32B56}"/>
              </a:ext>
            </a:extLst>
          </p:cNvPr>
          <p:cNvSpPr txBox="1"/>
          <p:nvPr/>
        </p:nvSpPr>
        <p:spPr>
          <a:xfrm>
            <a:off x="352719" y="364027"/>
            <a:ext cx="1017958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Why Gov Agencies &amp; Businesses Should Care Beyond Tax Compliance?</a:t>
            </a:r>
          </a:p>
        </p:txBody>
      </p:sp>
      <p:sp>
        <p:nvSpPr>
          <p:cNvPr id="3" name="Slide Number Placeholder 1">
            <a:extLst>
              <a:ext uri="{FF2B5EF4-FFF2-40B4-BE49-F238E27FC236}">
                <a16:creationId xmlns:a16="http://schemas.microsoft.com/office/drawing/2014/main" id="{96C8512F-94E4-426B-1831-4D81DF9C8EDE}"/>
              </a:ext>
            </a:extLst>
          </p:cNvPr>
          <p:cNvSpPr txBox="1">
            <a:spLocks/>
          </p:cNvSpPr>
          <p:nvPr/>
        </p:nvSpPr>
        <p:spPr>
          <a:xfrm>
            <a:off x="11731637" y="942773"/>
            <a:ext cx="475580" cy="375361"/>
          </a:xfrm>
          <a:prstGeom prst="rect">
            <a:avLst/>
          </a:prstGeom>
          <a:solidFill>
            <a:schemeClr val="accent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84E280E-58B4-8D43-92A7-DFE86A87BCC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030" name="Picture 6" descr="90,400+ Light Bulb Graphic Stock Illustrations, Royalty-Free Vector Graphics  &amp; Clip Art - iStock | Light bulb icon">
            <a:extLst>
              <a:ext uri="{FF2B5EF4-FFF2-40B4-BE49-F238E27FC236}">
                <a16:creationId xmlns:a16="http://schemas.microsoft.com/office/drawing/2014/main" id="{26F28ACE-4093-F110-CD68-E5EDA76FB27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6111" y1="27451" x2="36111" y2="27451"/>
                        <a14:foregroundMark x1="48693" y1="24346" x2="48693" y2="24346"/>
                        <a14:foregroundMark x1="63235" y1="26471" x2="63235" y2="26471"/>
                        <a14:foregroundMark x1="73039" y1="36275" x2="73039" y2="36275"/>
                        <a14:foregroundMark x1="75490" y1="49020" x2="75490" y2="49020"/>
                        <a14:foregroundMark x1="71242" y1="62582" x2="71242" y2="62582"/>
                        <a14:foregroundMark x1="49837" y1="70915" x2="49837" y2="70915"/>
                        <a14:foregroundMark x1="50163" y1="75000" x2="50163" y2="75000"/>
                        <a14:foregroundMark x1="50980" y1="80556" x2="50980" y2="80556"/>
                        <a14:foregroundMark x1="30719" y1="59967" x2="30719" y2="59967"/>
                        <a14:foregroundMark x1="21732" y1="50163" x2="21732" y2="50163"/>
                        <a14:foregroundMark x1="26307" y1="36275" x2="26307" y2="36275"/>
                        <a14:foregroundMark x1="42810" y1="39379" x2="42810" y2="39379"/>
                        <a14:foregroundMark x1="42810" y1="39379" x2="42810" y2="39379"/>
                        <a14:foregroundMark x1="49183" y1="38235" x2="40359" y2="40359"/>
                        <a14:foregroundMark x1="44771" y1="37745" x2="37418" y2="42810"/>
                        <a14:foregroundMark x1="37418" y1="42810" x2="36928" y2="48693"/>
                        <a14:foregroundMark x1="43791" y1="37908" x2="50817" y2="37255"/>
                      </a14:backgroundRemoval>
                    </a14:imgEffect>
                  </a14:imgLayer>
                </a14:imgProps>
              </a:ext>
              <a:ext uri="{28A0092B-C50C-407E-A947-70E740481C1C}">
                <a14:useLocalDpi xmlns:a14="http://schemas.microsoft.com/office/drawing/2010/main" val="0"/>
              </a:ext>
            </a:extLst>
          </a:blip>
          <a:srcRect/>
          <a:stretch>
            <a:fillRect/>
          </a:stretch>
        </p:blipFill>
        <p:spPr bwMode="auto">
          <a:xfrm>
            <a:off x="9125903" y="2885355"/>
            <a:ext cx="3987800" cy="39878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E2A94906-50A5-BFB0-BCF9-6F923493A3FE}"/>
              </a:ext>
            </a:extLst>
          </p:cNvPr>
          <p:cNvSpPr>
            <a:spLocks noGrp="1"/>
          </p:cNvSpPr>
          <p:nvPr>
            <p:ph idx="1"/>
          </p:nvPr>
        </p:nvSpPr>
        <p:spPr>
          <a:xfrm>
            <a:off x="940218" y="2263167"/>
            <a:ext cx="10179585" cy="3138208"/>
          </a:xfrm>
        </p:spPr>
        <p:txBody>
          <a:bodyPr/>
          <a:lstStyle/>
          <a:p>
            <a:pPr marL="514350" indent="-514350">
              <a:spcBef>
                <a:spcPts val="1600"/>
              </a:spcBef>
              <a:spcAft>
                <a:spcPts val="1200"/>
              </a:spcAft>
              <a:buFont typeface="+mj-lt"/>
              <a:buAutoNum type="romanLcPeriod"/>
            </a:pPr>
            <a:r>
              <a:rPr lang="en-US" sz="1800" dirty="0">
                <a:latin typeface="+mn-lt"/>
              </a:rPr>
              <a:t>Boosts </a:t>
            </a:r>
            <a:r>
              <a:rPr lang="en-US" sz="1800" b="1" dirty="0">
                <a:latin typeface="+mn-lt"/>
              </a:rPr>
              <a:t>transparency</a:t>
            </a:r>
            <a:r>
              <a:rPr lang="en-US" sz="1800" dirty="0">
                <a:latin typeface="+mn-lt"/>
              </a:rPr>
              <a:t> and </a:t>
            </a:r>
            <a:r>
              <a:rPr lang="en-US" sz="1800" b="1" dirty="0">
                <a:latin typeface="+mn-lt"/>
              </a:rPr>
              <a:t>auditability</a:t>
            </a:r>
            <a:r>
              <a:rPr lang="en-US" sz="1800" dirty="0">
                <a:latin typeface="+mn-lt"/>
              </a:rPr>
              <a:t> -Strong audit trails, easier compliance checks, and reduced fraud risk.</a:t>
            </a:r>
          </a:p>
          <a:p>
            <a:pPr marL="514350" indent="-514350">
              <a:spcBef>
                <a:spcPts val="1600"/>
              </a:spcBef>
              <a:spcAft>
                <a:spcPts val="1200"/>
              </a:spcAft>
              <a:buFont typeface="+mj-lt"/>
              <a:buAutoNum type="romanLcPeriod"/>
            </a:pPr>
            <a:r>
              <a:rPr lang="en-US" sz="1800" dirty="0">
                <a:latin typeface="+mn-lt"/>
              </a:rPr>
              <a:t>Compliance is just the start – The real gains are in </a:t>
            </a:r>
            <a:r>
              <a:rPr lang="en-US" sz="1800" b="1" dirty="0">
                <a:latin typeface="+mn-lt"/>
              </a:rPr>
              <a:t>efficiency</a:t>
            </a:r>
            <a:r>
              <a:rPr lang="en-US" sz="1800" dirty="0">
                <a:latin typeface="+mn-lt"/>
              </a:rPr>
              <a:t> &amp; </a:t>
            </a:r>
            <a:r>
              <a:rPr lang="en-US" sz="1800" b="1" dirty="0">
                <a:latin typeface="+mn-lt"/>
              </a:rPr>
              <a:t>growth</a:t>
            </a:r>
            <a:r>
              <a:rPr lang="en-US" sz="1800" dirty="0">
                <a:latin typeface="+mn-lt"/>
              </a:rPr>
              <a:t>.</a:t>
            </a:r>
          </a:p>
          <a:p>
            <a:pPr marL="514350" indent="-514350">
              <a:spcBef>
                <a:spcPts val="1600"/>
              </a:spcBef>
              <a:spcAft>
                <a:spcPts val="1200"/>
              </a:spcAft>
              <a:buFont typeface="+mj-lt"/>
              <a:buAutoNum type="romanLcPeriod"/>
            </a:pPr>
            <a:r>
              <a:rPr lang="en-US" sz="1800" dirty="0">
                <a:latin typeface="+mn-lt"/>
              </a:rPr>
              <a:t>Support Digital Government Goals – Align with </a:t>
            </a:r>
            <a:r>
              <a:rPr lang="en-US" sz="1800" b="1" dirty="0">
                <a:latin typeface="+mn-lt"/>
              </a:rPr>
              <a:t>MYDIGITAL and ESG commitments </a:t>
            </a:r>
            <a:r>
              <a:rPr lang="en-US" sz="1800" dirty="0">
                <a:latin typeface="+mn-lt"/>
              </a:rPr>
              <a:t>through paperless processes and greener operations.</a:t>
            </a:r>
          </a:p>
          <a:p>
            <a:pPr marL="514350" indent="-514350">
              <a:spcBef>
                <a:spcPts val="1600"/>
              </a:spcBef>
              <a:spcAft>
                <a:spcPts val="1200"/>
              </a:spcAft>
              <a:buFont typeface="+mj-lt"/>
              <a:buAutoNum type="romanLcPeriod"/>
            </a:pPr>
            <a:r>
              <a:rPr lang="en-US" sz="1800" dirty="0">
                <a:latin typeface="+mn-lt"/>
              </a:rPr>
              <a:t>Future-Ready – Builds a foundation for </a:t>
            </a:r>
            <a:r>
              <a:rPr lang="en-US" sz="1800" b="1" dirty="0">
                <a:latin typeface="+mn-lt"/>
              </a:rPr>
              <a:t>data-driven decision-making</a:t>
            </a:r>
            <a:r>
              <a:rPr lang="en-US" sz="1800" dirty="0">
                <a:latin typeface="+mn-lt"/>
              </a:rPr>
              <a:t>, AI insights</a:t>
            </a:r>
          </a:p>
        </p:txBody>
      </p:sp>
    </p:spTree>
    <p:extLst>
      <p:ext uri="{BB962C8B-B14F-4D97-AF65-F5344CB8AC3E}">
        <p14:creationId xmlns:p14="http://schemas.microsoft.com/office/powerpoint/2010/main" val="2335087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CE3-9FEC-1220-5C5A-FE32F66263B0}"/>
              </a:ext>
            </a:extLst>
          </p:cNvPr>
          <p:cNvSpPr>
            <a:spLocks noGrp="1"/>
          </p:cNvSpPr>
          <p:nvPr>
            <p:ph type="title"/>
          </p:nvPr>
        </p:nvSpPr>
        <p:spPr>
          <a:xfrm>
            <a:off x="361724" y="203774"/>
            <a:ext cx="9232406" cy="456102"/>
          </a:xfrm>
        </p:spPr>
        <p:txBody>
          <a:bodyPr>
            <a:noAutofit/>
          </a:bodyPr>
          <a:lstStyle/>
          <a:p>
            <a:r>
              <a:rPr lang="en-US" b="1">
                <a:solidFill>
                  <a:srgbClr val="C00000"/>
                </a:solidFill>
              </a:rPr>
              <a:t>Future Outlook</a:t>
            </a:r>
            <a:endParaRPr lang="en-US">
              <a:solidFill>
                <a:srgbClr val="C00000"/>
              </a:solidFill>
            </a:endParaRPr>
          </a:p>
        </p:txBody>
      </p:sp>
      <p:sp>
        <p:nvSpPr>
          <p:cNvPr id="3" name="Rectangle 2">
            <a:extLst>
              <a:ext uri="{FF2B5EF4-FFF2-40B4-BE49-F238E27FC236}">
                <a16:creationId xmlns:a16="http://schemas.microsoft.com/office/drawing/2014/main" id="{2BF6C061-0D34-B447-A7B9-536C8D82F06D}"/>
              </a:ext>
            </a:extLst>
          </p:cNvPr>
          <p:cNvSpPr/>
          <p:nvPr/>
        </p:nvSpPr>
        <p:spPr>
          <a:xfrm>
            <a:off x="7225212" y="1073894"/>
            <a:ext cx="4737835" cy="4045517"/>
          </a:xfrm>
          <a:prstGeom prst="rect">
            <a:avLst/>
          </a:prstGeom>
          <a:solidFill>
            <a:srgbClr val="E7F8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CB59ECA2-4BA2-791F-48CF-F154E64B555F}"/>
              </a:ext>
            </a:extLst>
          </p:cNvPr>
          <p:cNvSpPr txBox="1"/>
          <p:nvPr/>
        </p:nvSpPr>
        <p:spPr>
          <a:xfrm>
            <a:off x="7310053" y="1099145"/>
            <a:ext cx="45681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a:ea typeface="+mn-ea"/>
                <a:cs typeface="+mn-cs"/>
              </a:rPr>
              <a:t>Examples of Peppol E-invoicing  Implemented in Other Countries for B2G*</a:t>
            </a:r>
          </a:p>
        </p:txBody>
      </p:sp>
      <p:sp>
        <p:nvSpPr>
          <p:cNvPr id="11" name="TextBox 10">
            <a:extLst>
              <a:ext uri="{FF2B5EF4-FFF2-40B4-BE49-F238E27FC236}">
                <a16:creationId xmlns:a16="http://schemas.microsoft.com/office/drawing/2014/main" id="{DB12848C-6F7F-5F22-B0E1-685E58373F67}"/>
              </a:ext>
            </a:extLst>
          </p:cNvPr>
          <p:cNvSpPr txBox="1"/>
          <p:nvPr/>
        </p:nvSpPr>
        <p:spPr>
          <a:xfrm>
            <a:off x="7399608" y="2122370"/>
            <a:ext cx="4515440" cy="145219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Australia (Aug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124</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federal and </a:t>
            </a: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272</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state government agencies enabled to receive e-invoices in Peppol format, with 5 days payment times</a:t>
            </a:r>
          </a:p>
          <a:p>
            <a:pPr marR="0" lvl="0" algn="l" defTabSz="914400" rtl="0" eaLnBrk="1" fontAlgn="auto" latinLnBrk="0" hangingPunct="1">
              <a:lnSpc>
                <a:spcPct val="100000"/>
              </a:lnSpc>
              <a:spcBef>
                <a:spcPts val="0"/>
              </a:spcBef>
              <a:spcAft>
                <a:spcPts val="0"/>
              </a:spcAft>
              <a:buClrTx/>
              <a:buSzTx/>
              <a:tabLst/>
              <a:defRPr/>
            </a:pPr>
            <a:endPar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D112B499-E19C-06C8-ED75-FC5133D43405}"/>
              </a:ext>
            </a:extLst>
          </p:cNvPr>
          <p:cNvSpPr txBox="1"/>
          <p:nvPr/>
        </p:nvSpPr>
        <p:spPr>
          <a:xfrm>
            <a:off x="7354830" y="3449287"/>
            <a:ext cx="4355183" cy="105213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New Zealand (Sept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40</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government agencies enabled to receive e-invoices in Peppol format</a:t>
            </a:r>
          </a:p>
          <a:p>
            <a:pPr marR="0" lvl="0" algn="l" defTabSz="914400" rtl="0" eaLnBrk="1" fontAlgn="auto" latinLnBrk="0" hangingPunct="1">
              <a:lnSpc>
                <a:spcPct val="100000"/>
              </a:lnSpc>
              <a:spcBef>
                <a:spcPts val="0"/>
              </a:spcBef>
              <a:spcAft>
                <a:spcPts val="0"/>
              </a:spcAft>
              <a:buClrTx/>
              <a:buSzTx/>
              <a:tabLst/>
              <a:defRPr/>
            </a:pPr>
            <a:endPar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69758463-7574-1BE2-BBD7-D6B53D442EB2}"/>
              </a:ext>
            </a:extLst>
          </p:cNvPr>
          <p:cNvSpPr txBox="1"/>
          <p:nvPr/>
        </p:nvSpPr>
        <p:spPr>
          <a:xfrm>
            <a:off x="404277" y="6464388"/>
            <a:ext cx="847972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Arial" panose="020B0604020202020204"/>
                <a:ea typeface="+mn-ea"/>
                <a:cs typeface="+mn-cs"/>
              </a:rPr>
              <a:t>*Source: Australia Tax Office (Peppol Authority for Australia) and Ministry of Business Innovation and Employment (Peppol Authority for New Zealand)</a:t>
            </a:r>
          </a:p>
        </p:txBody>
      </p:sp>
      <p:sp>
        <p:nvSpPr>
          <p:cNvPr id="7" name="TextBox 6">
            <a:extLst>
              <a:ext uri="{FF2B5EF4-FFF2-40B4-BE49-F238E27FC236}">
                <a16:creationId xmlns:a16="http://schemas.microsoft.com/office/drawing/2014/main" id="{3A2D4EC7-87CC-4ACC-5869-09F85FBA6226}"/>
              </a:ext>
            </a:extLst>
          </p:cNvPr>
          <p:cNvSpPr txBox="1"/>
          <p:nvPr/>
        </p:nvSpPr>
        <p:spPr>
          <a:xfrm>
            <a:off x="340612" y="1023740"/>
            <a:ext cx="6615902" cy="1754326"/>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Global Trend</a:t>
            </a:r>
          </a:p>
          <a:p>
            <a:pPr marR="0" lvl="0" algn="ctr" defTabSz="914400" rtl="0" eaLnBrk="1" fontAlgn="auto" latinLnBrk="0" hangingPunct="1">
              <a:lnSpc>
                <a:spcPct val="100000"/>
              </a:lnSpc>
              <a:spcBef>
                <a:spcPts val="0"/>
              </a:spcBef>
              <a:spcAft>
                <a:spcPts val="0"/>
              </a:spcAft>
              <a:buClrTx/>
              <a:buSzTx/>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Interoperable e-invoicing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is a </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global trend</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Many countries are adopting Peppol framework to enable seamless cross border digital trade.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EB1D17D-1ABA-B7E7-8745-113A24B38A39}"/>
              </a:ext>
            </a:extLst>
          </p:cNvPr>
          <p:cNvSpPr txBox="1"/>
          <p:nvPr/>
        </p:nvSpPr>
        <p:spPr>
          <a:xfrm>
            <a:off x="276950" y="2819438"/>
            <a:ext cx="6743227" cy="1754326"/>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Malaysia’s Direction</a:t>
            </a:r>
          </a:p>
          <a:p>
            <a:pPr marR="0" lvl="0" algn="ctr" defTabSz="914400" rtl="0" eaLnBrk="1" fontAlgn="auto" latinLnBrk="0" hangingPunct="1">
              <a:lnSpc>
                <a:spcPct val="100000"/>
              </a:lnSpc>
              <a:spcBef>
                <a:spcPts val="0"/>
              </a:spcBef>
              <a:spcAft>
                <a:spcPts val="0"/>
              </a:spcAft>
              <a:buClrTx/>
              <a:buSzTx/>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indent="-285750" algn="just">
              <a:buFont typeface="Arial" panose="020B0604020202020204" pitchFamily="34" charset="0"/>
              <a:buChar char="•"/>
            </a:pPr>
            <a:r>
              <a:rPr lang="en-MY" dirty="0"/>
              <a:t>Government promotes Peppol framework e-invoicing for domestic &amp; international interoperability</a:t>
            </a:r>
          </a:p>
          <a:p>
            <a:pPr marL="285750" indent="-285750" algn="just">
              <a:buFont typeface="Arial" panose="020B0604020202020204" pitchFamily="34" charset="0"/>
              <a:buChar char="•"/>
            </a:pPr>
            <a:r>
              <a:rPr kumimoji="0" lang="en-MY" sz="1800" b="0" i="0" u="none" strike="noStrike" kern="1200" cap="none" spc="0" normalizeH="0" baseline="0" noProof="0" dirty="0">
                <a:ln>
                  <a:noFill/>
                </a:ln>
                <a:solidFill>
                  <a:prstClr val="black"/>
                </a:solidFill>
                <a:effectLst/>
                <a:uLnTx/>
                <a:uFillTx/>
                <a:latin typeface="Arial" panose="020B0604020202020204"/>
                <a:ea typeface="+mn-ea"/>
                <a:cs typeface="+mn-cs"/>
              </a:rPr>
              <a:t>Long term plan: </a:t>
            </a:r>
            <a:r>
              <a:rPr lang="en-US" b="1" dirty="0">
                <a:solidFill>
                  <a:prstClr val="black"/>
                </a:solidFill>
                <a:latin typeface="Arial" panose="020B0604020202020204"/>
              </a:rPr>
              <a:t>D</a:t>
            </a:r>
            <a:r>
              <a:rPr kumimoji="0" lang="en-US" sz="1800" b="1" i="0" u="none" strike="noStrike" kern="1200" cap="none" spc="0" normalizeH="0" baseline="0" noProof="0" dirty="0" err="1">
                <a:ln>
                  <a:noFill/>
                </a:ln>
                <a:solidFill>
                  <a:prstClr val="black"/>
                </a:solidFill>
                <a:effectLst/>
                <a:uLnTx/>
                <a:uFillTx/>
                <a:latin typeface="Arial" panose="020B0604020202020204"/>
                <a:ea typeface="+mn-ea"/>
                <a:cs typeface="+mn-cs"/>
              </a:rPr>
              <a:t>igitalise</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 other business documents such as Sales/Purchase Order, Delivery Notes and others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E5918F8C-0F2B-E191-5170-3CE18EA7C087}"/>
              </a:ext>
            </a:extLst>
          </p:cNvPr>
          <p:cNvSpPr txBox="1"/>
          <p:nvPr/>
        </p:nvSpPr>
        <p:spPr>
          <a:xfrm>
            <a:off x="361724" y="5707169"/>
            <a:ext cx="11516480" cy="461665"/>
          </a:xfrm>
          <a:prstGeom prst="rect">
            <a:avLst/>
          </a:prstGeom>
          <a:noFill/>
        </p:spPr>
        <p:txBody>
          <a:bodyPr wrap="square">
            <a:spAutoFit/>
          </a:bodyPr>
          <a:lstStyle/>
          <a:p>
            <a:pPr algn="ctr"/>
            <a:r>
              <a:rPr lang="en-MY" sz="2400" b="1"/>
              <a:t>“Early adoption brings greater efficiency, transparency &amp; future benefits”</a:t>
            </a:r>
          </a:p>
        </p:txBody>
      </p:sp>
    </p:spTree>
    <p:extLst>
      <p:ext uri="{BB962C8B-B14F-4D97-AF65-F5344CB8AC3E}">
        <p14:creationId xmlns:p14="http://schemas.microsoft.com/office/powerpoint/2010/main" val="1325395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C81EE9BDA24B45B529002D26E54C6C" ma:contentTypeVersion="20" ma:contentTypeDescription="Create a new document." ma:contentTypeScope="" ma:versionID="3c4f887f0682fd76c15f0dd249af624a">
  <xsd:schema xmlns:xsd="http://www.w3.org/2001/XMLSchema" xmlns:xs="http://www.w3.org/2001/XMLSchema" xmlns:p="http://schemas.microsoft.com/office/2006/metadata/properties" xmlns:ns2="0307498c-a165-42e3-8e1f-4ee1c6655827" xmlns:ns3="8bf257a1-074f-41d7-bb3c-40e2d14ab3d9" targetNamespace="http://schemas.microsoft.com/office/2006/metadata/properties" ma:root="true" ma:fieldsID="0296b12d6eebdb21cdfbce2e4f86b690" ns2:_="" ns3:_="">
    <xsd:import namespace="0307498c-a165-42e3-8e1f-4ee1c6655827"/>
    <xsd:import namespace="8bf257a1-074f-41d7-bb3c-40e2d14ab3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umbe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07498c-a165-42e3-8e1f-4ee1c66558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677dcb1-d299-47bc-8cb7-b73c629173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umber" ma:index="26" nillable="true" ma:displayName="Number" ma:format="Dropdown" ma:internalName="Number" ma:percentage="FALSE">
      <xsd:simpleType>
        <xsd:restriction base="dms:Number"/>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f257a1-074f-41d7-bb3c-40e2d14ab3d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8f52e1-2251-4713-b7ff-97bbc6cdf32b}" ma:internalName="TaxCatchAll" ma:showField="CatchAllData" ma:web="8bf257a1-074f-41d7-bb3c-40e2d14ab3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307498c-a165-42e3-8e1f-4ee1c6655827">
      <Terms xmlns="http://schemas.microsoft.com/office/infopath/2007/PartnerControls"/>
    </lcf76f155ced4ddcb4097134ff3c332f>
    <Number xmlns="0307498c-a165-42e3-8e1f-4ee1c6655827" xsi:nil="true"/>
    <TaxCatchAll xmlns="8bf257a1-074f-41d7-bb3c-40e2d14ab3d9" xsi:nil="true"/>
  </documentManagement>
</p:properties>
</file>

<file path=customXml/itemProps1.xml><?xml version="1.0" encoding="utf-8"?>
<ds:datastoreItem xmlns:ds="http://schemas.openxmlformats.org/officeDocument/2006/customXml" ds:itemID="{FBEAD201-C4B6-44DB-A74D-54278C46F4F5}">
  <ds:schemaRefs>
    <ds:schemaRef ds:uri="http://schemas.microsoft.com/office/2006/metadata/contentType"/>
    <ds:schemaRef ds:uri="http://schemas.microsoft.com/office/2006/metadata/properties/metaAttributes"/>
    <ds:schemaRef ds:uri="http://www.w3.org/2000/xmlns/"/>
    <ds:schemaRef ds:uri="http://www.w3.org/2001/XMLSchema"/>
    <ds:schemaRef ds:uri="0307498c-a165-42e3-8e1f-4ee1c6655827"/>
    <ds:schemaRef ds:uri="8bf257a1-074f-41d7-bb3c-40e2d14ab3d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1A85DB-226E-4001-AD45-3C4C1D4A1525}">
  <ds:schemaRefs>
    <ds:schemaRef ds:uri="http://schemas.microsoft.com/sharepoint/v3/contenttype/forms"/>
  </ds:schemaRefs>
</ds:datastoreItem>
</file>

<file path=customXml/itemProps3.xml><?xml version="1.0" encoding="utf-8"?>
<ds:datastoreItem xmlns:ds="http://schemas.openxmlformats.org/officeDocument/2006/customXml" ds:itemID="{696C9317-DD8C-425D-BE63-0ADE5F9EE0A0}">
  <ds:schemaRefs>
    <ds:schemaRef ds:uri="http://purl.org/dc/terms/"/>
    <ds:schemaRef ds:uri="http://www.w3.org/XML/1998/namespace"/>
    <ds:schemaRef ds:uri="http://schemas.microsoft.com/office/2006/documentManagement/types"/>
    <ds:schemaRef ds:uri="http://schemas.microsoft.com/office/2006/metadata/properties"/>
    <ds:schemaRef ds:uri="8bf257a1-074f-41d7-bb3c-40e2d14ab3d9"/>
    <ds:schemaRef ds:uri="http://purl.org/dc/elements/1.1/"/>
    <ds:schemaRef ds:uri="http://schemas.microsoft.com/office/infopath/2007/PartnerControls"/>
    <ds:schemaRef ds:uri="http://schemas.openxmlformats.org/package/2006/metadata/core-properties"/>
    <ds:schemaRef ds:uri="0307498c-a165-42e3-8e1f-4ee1c6655827"/>
    <ds:schemaRef ds:uri="http://purl.org/dc/dcmitype/"/>
  </ds:schemaRefs>
</ds:datastoreItem>
</file>

<file path=docMetadata/LabelInfo.xml><?xml version="1.0" encoding="utf-8"?>
<clbl:labelList xmlns:clbl="http://schemas.microsoft.com/office/2020/mipLabelMetadata">
  <clbl:label id="{b4d2a253-6e5f-4686-8969-e8c6d40d6952}" enabled="1" method="Privileged" siteId="{5e3e0f8e-03e0-4427-ba21-439028d3d140}" removed="0"/>
</clbl:labelList>
</file>

<file path=docProps/app.xml><?xml version="1.0" encoding="utf-8"?>
<Properties xmlns="http://schemas.openxmlformats.org/officeDocument/2006/extended-properties" xmlns:vt="http://schemas.openxmlformats.org/officeDocument/2006/docPropsVTypes">
  <TotalTime>153</TotalTime>
  <Words>1498</Words>
  <Application>Microsoft Macintosh PowerPoint</Application>
  <PresentationFormat>Widescreen</PresentationFormat>
  <Paragraphs>230</Paragraphs>
  <Slides>14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vt:lpstr>
      <vt:lpstr>Aptos Display</vt:lpstr>
      <vt:lpstr>Arial</vt:lpstr>
      <vt:lpstr>Calibri</vt:lpstr>
      <vt:lpstr>Wingdings</vt:lpstr>
      <vt:lpstr>Office Theme</vt:lpstr>
      <vt:lpstr>1_Office Theme</vt:lpstr>
      <vt:lpstr>National e-Invoicing Initiative: Beyond Compliance, Driving Efficiency &amp; Transparency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Outlook</vt:lpstr>
      <vt:lpstr>PowerPoint Presentation</vt:lpstr>
      <vt:lpstr>Contact Us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E-Invoicing For Business Digitalisation</dc:title>
  <dc:creator>Saiful Izwan Bin Mohd Shazali</dc:creator>
  <cp:lastModifiedBy>Nadra Liyana Binti Abdul Malek</cp:lastModifiedBy>
  <cp:revision>2</cp:revision>
  <dcterms:created xsi:type="dcterms:W3CDTF">2025-04-09T04:37:36Z</dcterms:created>
  <dcterms:modified xsi:type="dcterms:W3CDTF">2025-08-13T10:02:03Z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0x010100AAC81EE9BDA24B45B529002D26E54C6C</vt:lpwstr>
  </property>
  <property fmtid="{D5CDD505-2E9C-101B-9397-08002B2CF9AE}" pid="3" name="MediaServiceImageTags">
    <vt:lpwstr/>
  </property>
</Properties>
</file>